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4"/>
  </p:notesMasterIdLst>
  <p:sldIdLst>
    <p:sldId id="258" r:id="rId3"/>
    <p:sldId id="260" r:id="rId4"/>
    <p:sldId id="410" r:id="rId5"/>
    <p:sldId id="412" r:id="rId6"/>
    <p:sldId id="431" r:id="rId7"/>
    <p:sldId id="430" r:id="rId8"/>
    <p:sldId id="427" r:id="rId9"/>
    <p:sldId id="413" r:id="rId10"/>
    <p:sldId id="415" r:id="rId11"/>
    <p:sldId id="417" r:id="rId12"/>
    <p:sldId id="429" r:id="rId13"/>
    <p:sldId id="425" r:id="rId14"/>
    <p:sldId id="423" r:id="rId15"/>
    <p:sldId id="424" r:id="rId16"/>
    <p:sldId id="414" r:id="rId17"/>
    <p:sldId id="416" r:id="rId18"/>
    <p:sldId id="419" r:id="rId19"/>
    <p:sldId id="420" r:id="rId20"/>
    <p:sldId id="421" r:id="rId21"/>
    <p:sldId id="422" r:id="rId22"/>
    <p:sldId id="261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2024" userDrawn="1">
          <p15:clr>
            <a:srgbClr val="A4A3A4"/>
          </p15:clr>
        </p15:guide>
        <p15:guide id="3" pos="17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AB39"/>
    <a:srgbClr val="6360A2"/>
    <a:srgbClr val="64B394"/>
    <a:srgbClr val="F2F2F2"/>
    <a:srgbClr val="056DBA"/>
    <a:srgbClr val="BBD8CB"/>
    <a:srgbClr val="FFFFFF"/>
    <a:srgbClr val="18AAC5"/>
    <a:srgbClr val="84B71D"/>
    <a:srgbClr val="EDDC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705"/>
    <p:restoredTop sz="96405"/>
  </p:normalViewPr>
  <p:slideViewPr>
    <p:cSldViewPr snapToGrid="0" snapToObjects="1" showGuides="1">
      <p:cViewPr varScale="1">
        <p:scale>
          <a:sx n="66" d="100"/>
          <a:sy n="66" d="100"/>
        </p:scale>
        <p:origin x="1012" y="44"/>
      </p:cViewPr>
      <p:guideLst>
        <p:guide orient="horz" pos="2024"/>
        <p:guide pos="17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notesMaster" Target="notesMasters/notesMaster1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419AE3-F2DD-BE42-B925-00C866FF38FC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7E73DF-42A9-6C43-86C5-66A576121985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9" t="1773" r="24304" b="6594"/>
          <a:stretch>
            <a:fillRect/>
          </a:stretch>
        </p:blipFill>
        <p:spPr>
          <a:xfrm>
            <a:off x="7048290" y="-283"/>
            <a:ext cx="5143710" cy="68582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" t="-122" r="-45" b="-241"/>
          <a:stretch>
            <a:fillRect/>
          </a:stretch>
        </p:blipFill>
        <p:spPr>
          <a:xfrm>
            <a:off x="0" y="2052327"/>
            <a:ext cx="7025051" cy="2753060"/>
          </a:xfrm>
          <a:prstGeom prst="rect">
            <a:avLst/>
          </a:prstGeom>
        </p:spPr>
      </p:pic>
      <p:sp>
        <p:nvSpPr>
          <p:cNvPr id="4" name="Прямоугольник 3"/>
          <p:cNvSpPr/>
          <p:nvPr userDrawn="1"/>
        </p:nvSpPr>
        <p:spPr>
          <a:xfrm>
            <a:off x="0" y="6733777"/>
            <a:ext cx="12192000" cy="126694"/>
          </a:xfrm>
          <a:prstGeom prst="rect">
            <a:avLst/>
          </a:prstGeom>
          <a:solidFill>
            <a:srgbClr val="6360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0" y="-2757"/>
            <a:ext cx="12192000" cy="126694"/>
          </a:xfrm>
          <a:prstGeom prst="rect">
            <a:avLst/>
          </a:prstGeom>
          <a:solidFill>
            <a:srgbClr val="64B3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447842" y="343015"/>
            <a:ext cx="8198114" cy="775666"/>
          </a:xfrm>
        </p:spPr>
        <p:txBody>
          <a:bodyPr anchor="ctr">
            <a:normAutofit/>
          </a:bodyPr>
          <a:lstStyle>
            <a:lvl1pPr algn="l">
              <a:defRPr sz="2400" b="1" i="0" spc="0">
                <a:solidFill>
                  <a:srgbClr val="6360A2"/>
                </a:solidFill>
                <a:latin typeface="Circe Bold" panose="020B050202020302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657" y="204545"/>
            <a:ext cx="2512321" cy="982232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028399" y="6361456"/>
            <a:ext cx="2743200" cy="365125"/>
          </a:xfrm>
        </p:spPr>
        <p:txBody>
          <a:bodyPr/>
          <a:lstStyle>
            <a:lvl1pPr algn="r"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Circe Light" panose="020B0402020203020203" pitchFamily="34" charset="0"/>
              </a:defRPr>
            </a:lvl1pPr>
          </a:lstStyle>
          <a:p>
            <a:fld id="{135D0BD1-C0CA-7E42-AF30-540D025336E1}" type="slidenum">
              <a:rPr lang="ru-RU" smtClean="0"/>
            </a:fld>
            <a:endParaRPr lang="ru-RU"/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0" y="1118681"/>
            <a:ext cx="12192000" cy="5242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447842" y="343015"/>
            <a:ext cx="8198114" cy="775666"/>
          </a:xfrm>
        </p:spPr>
        <p:txBody>
          <a:bodyPr anchor="ctr">
            <a:normAutofit/>
          </a:bodyPr>
          <a:lstStyle>
            <a:lvl1pPr algn="l">
              <a:defRPr sz="2400" b="1" i="0" spc="0">
                <a:solidFill>
                  <a:srgbClr val="6360A2"/>
                </a:solidFill>
                <a:latin typeface="Circe Bold" panose="020B050202020302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657" y="204545"/>
            <a:ext cx="2512321" cy="982232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028399" y="6361456"/>
            <a:ext cx="2743200" cy="365125"/>
          </a:xfrm>
        </p:spPr>
        <p:txBody>
          <a:bodyPr/>
          <a:lstStyle>
            <a:lvl1pPr algn="r"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Circe Light" panose="020B0402020203020203" pitchFamily="34" charset="0"/>
              </a:defRPr>
            </a:lvl1pPr>
          </a:lstStyle>
          <a:p>
            <a:fld id="{135D0BD1-C0CA-7E42-AF30-540D025336E1}" type="slidenum">
              <a:rPr lang="ru-RU" smtClean="0"/>
            </a:fld>
            <a:endParaRPr lang="ru-RU"/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0" y="1118682"/>
            <a:ext cx="12192000" cy="6809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D0BD1-C0CA-7E42-AF30-540D025336E1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2915" y="342900"/>
            <a:ext cx="8182610" cy="766445"/>
          </a:xfrm>
        </p:spPr>
        <p:txBody>
          <a:bodyPr>
            <a:noAutofit/>
          </a:bodyPr>
          <a:p>
            <a:pPr algn="ctr"/>
            <a:r>
              <a:rPr lang="ru-RU" altLang="en-US" sz="2800">
                <a:latin typeface="Times New Roman" panose="02020603050405020304" charset="0"/>
                <a:cs typeface="Times New Roman" panose="02020603050405020304" charset="0"/>
              </a:rPr>
              <a:t>Продолжение следует. Словообразование</a:t>
            </a:r>
            <a:endParaRPr lang="ru-RU" altLang="en-US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Замещающий 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35D0BD1-C0CA-7E42-AF30-540D025336E1}" type="slidenum">
              <a:rPr lang="ru-RU" smtClean="0"/>
            </a:fld>
            <a:endParaRPr lang="ru-RU"/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448310" y="1132205"/>
            <a:ext cx="10897870" cy="50450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Карточка 1 (6 слов)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i="1">
                <a:latin typeface="Times New Roman" panose="02020603050405020304" charset="0"/>
                <a:cs typeface="Times New Roman" panose="02020603050405020304" charset="0"/>
              </a:rPr>
              <a:t>Подснежник, снежный, снег, снеговой, бесснежный, снежинка.</a:t>
            </a:r>
            <a:endParaRPr lang="ru-RU" altLang="en-US" i="1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Карточка 2 (10 слов)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i="1">
                <a:latin typeface="Times New Roman" panose="02020603050405020304" charset="0"/>
                <a:cs typeface="Times New Roman" panose="02020603050405020304" charset="0"/>
              </a:rPr>
              <a:t>Чернильница, черный, чернить, чернила, черновой, чернеть, почернеть, черновик, начерно, чернота.</a:t>
            </a:r>
            <a:endParaRPr lang="ru-RU" altLang="en-US" i="1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82010" y="3236595"/>
            <a:ext cx="5427345" cy="312483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p>
            <a:pPr algn="ctr"/>
            <a:r>
              <a:rPr lang="ru-RU" altLang="en-US" sz="2800">
                <a:latin typeface="Times New Roman" panose="02020603050405020304" charset="0"/>
                <a:cs typeface="Times New Roman" panose="02020603050405020304" charset="0"/>
              </a:rPr>
              <a:t>Словообразование + орфография</a:t>
            </a:r>
            <a:endParaRPr lang="ru-RU" altLang="en-US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Замещающий 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35D0BD1-C0CA-7E42-AF30-540D025336E1}" type="slidenum">
              <a:rPr lang="ru-RU" smtClean="0"/>
            </a:fld>
            <a:endParaRPr lang="ru-RU"/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708660" y="1149985"/>
            <a:ext cx="11011535" cy="52438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lang="ru-RU" altLang="en-US" sz="2400" b="1">
                <a:latin typeface="Times New Roman" panose="02020603050405020304" charset="0"/>
                <a:cs typeface="Times New Roman" panose="02020603050405020304" charset="0"/>
              </a:rPr>
              <a:t>Прибавьте приставку к словам:</a:t>
            </a:r>
            <a:endParaRPr lang="ru-RU" altLang="en-US"/>
          </a:p>
          <a:p>
            <a:r>
              <a:rPr lang="ru-RU" altLang="en-US" sz="2400">
                <a:latin typeface="Times New Roman" panose="02020603050405020304" charset="0"/>
                <a:cs typeface="Times New Roman" panose="02020603050405020304" charset="0"/>
              </a:rPr>
              <a:t>ОБ-    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+  </a:t>
            </a:r>
            <a:r>
              <a:rPr lang="ru-RU" altLang="en-US" sz="2400">
                <a:latin typeface="Times New Roman" panose="02020603050405020304" charset="0"/>
                <a:cs typeface="Times New Roman" panose="02020603050405020304" charset="0"/>
              </a:rPr>
              <a:t> общий*				БЕЗ-   +     авария*</a:t>
            </a:r>
            <a:endParaRPr lang="ru-RU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lvl="1" indent="457200"/>
            <a:r>
              <a:rPr lang="ru-RU" altLang="en-US" sz="2400">
                <a:latin typeface="Times New Roman" panose="02020603050405020304" charset="0"/>
                <a:cs typeface="Times New Roman" panose="02020603050405020304" charset="0"/>
              </a:rPr>
              <a:t>    единый*					      участие*</a:t>
            </a:r>
            <a:endParaRPr lang="ru-RU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lvl="1" indent="457200"/>
            <a:r>
              <a:rPr lang="ru-RU" altLang="en-US" sz="2400">
                <a:latin typeface="Times New Roman" panose="02020603050405020304" charset="0"/>
                <a:cs typeface="Times New Roman" panose="02020603050405020304" charset="0"/>
              </a:rPr>
              <a:t>    ясный*					      ядро*</a:t>
            </a:r>
            <a:endParaRPr lang="ru-RU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lvl="1" indent="457200"/>
            <a:r>
              <a:rPr lang="ru-RU" altLang="en-US" sz="2400">
                <a:latin typeface="Times New Roman" panose="02020603050405020304" charset="0"/>
                <a:cs typeface="Times New Roman" panose="02020603050405020304" charset="0"/>
              </a:rPr>
              <a:t>    узда*					      идея*</a:t>
            </a:r>
            <a:endParaRPr lang="ru-RU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lvl="1" indent="457200"/>
            <a:r>
              <a:rPr lang="ru-RU" altLang="en-US" sz="2400">
                <a:latin typeface="Times New Roman" panose="02020603050405020304" charset="0"/>
                <a:cs typeface="Times New Roman" panose="02020603050405020304" charset="0"/>
              </a:rPr>
              <a:t>    еда*					                  язык*</a:t>
            </a:r>
            <a:endParaRPr lang="ru-RU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lvl="1" indent="457200"/>
            <a:r>
              <a:rPr lang="ru-RU" altLang="en-US" sz="2400">
                <a:latin typeface="Times New Roman" panose="02020603050405020304" charset="0"/>
                <a:cs typeface="Times New Roman" panose="02020603050405020304" charset="0"/>
              </a:rPr>
              <a:t>    явиться					      ухо*</a:t>
            </a:r>
            <a:endParaRPr lang="ru-RU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lvl="1" indent="457200"/>
            <a:r>
              <a:rPr lang="ru-RU" altLang="en-US" sz="2400">
                <a:latin typeface="Times New Roman" panose="02020603050405020304" charset="0"/>
                <a:cs typeface="Times New Roman" panose="02020603050405020304" charset="0"/>
              </a:rPr>
              <a:t>    играть					      облако*</a:t>
            </a:r>
            <a:endParaRPr lang="ru-RU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lvl="1" indent="457200"/>
            <a:r>
              <a:rPr lang="ru-RU" altLang="en-US" sz="2400">
                <a:latin typeface="Times New Roman" panose="02020603050405020304" charset="0"/>
                <a:cs typeface="Times New Roman" panose="02020603050405020304" charset="0"/>
              </a:rPr>
              <a:t>    условие*				                  известие*</a:t>
            </a:r>
            <a:endParaRPr lang="ru-RU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lvl="1" indent="457200"/>
            <a:r>
              <a:rPr lang="ru-RU" altLang="en-US" sz="2400">
                <a:latin typeface="Times New Roman" panose="02020603050405020304" charset="0"/>
                <a:cs typeface="Times New Roman" panose="02020603050405020304" charset="0"/>
              </a:rPr>
              <a:t>    ездить					      искусный</a:t>
            </a:r>
            <a:endParaRPr lang="ru-RU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lvl="1" indent="457200"/>
            <a:r>
              <a:rPr lang="ru-RU" altLang="en-US" sz="2400">
                <a:latin typeface="Times New Roman" panose="02020603050405020304" charset="0"/>
                <a:cs typeface="Times New Roman" panose="02020603050405020304" charset="0"/>
              </a:rPr>
              <a:t>    учить					      искусство*</a:t>
            </a:r>
            <a:endParaRPr lang="ru-RU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lvl="1" indent="457200"/>
            <a:r>
              <a:rPr lang="ru-RU" altLang="en-US" sz="2400">
                <a:latin typeface="Times New Roman" panose="02020603050405020304" charset="0"/>
                <a:cs typeface="Times New Roman" panose="02020603050405020304" charset="0"/>
              </a:rPr>
              <a:t>    искать					      ошибка*</a:t>
            </a:r>
            <a:endParaRPr lang="ru-RU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lvl="1" indent="457200"/>
            <a:r>
              <a:rPr lang="ru-RU" altLang="en-US" sz="2400">
                <a:latin typeface="Times New Roman" panose="02020603050405020304" charset="0"/>
                <a:cs typeface="Times New Roman" panose="02020603050405020304" charset="0"/>
              </a:rPr>
              <a:t>    Егор*					      исход*</a:t>
            </a:r>
            <a:endParaRPr lang="ru-RU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lvl="1" indent="457200"/>
            <a:r>
              <a:rPr lang="ru-RU" altLang="en-US" sz="2400">
                <a:latin typeface="Times New Roman" panose="02020603050405020304" charset="0"/>
                <a:cs typeface="Times New Roman" panose="02020603050405020304" charset="0"/>
              </a:rPr>
              <a:t>    индеветь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				</a:t>
            </a:r>
            <a:endParaRPr lang="en-US" altLang="ru-RU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p>
            <a:pPr algn="l"/>
            <a:r>
              <a:rPr lang="ru-RU" altLang="en-US" sz="2800">
                <a:latin typeface="Times New Roman" panose="02020603050405020304" charset="0"/>
                <a:cs typeface="Times New Roman" panose="02020603050405020304" charset="0"/>
              </a:rPr>
              <a:t>Орфография</a:t>
            </a:r>
            <a:endParaRPr lang="ru-RU" altLang="en-US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Замещающий 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35D0BD1-C0CA-7E42-AF30-540D025336E1}" type="slidenum">
              <a:rPr lang="ru-RU" smtClean="0"/>
            </a:fld>
            <a:endParaRPr lang="ru-RU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79140" y="1124585"/>
            <a:ext cx="5459730" cy="523684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p>
            <a:pPr algn="ctr"/>
            <a:r>
              <a:rPr lang="ru-RU" altLang="en-US" sz="3110">
                <a:latin typeface="Times New Roman" panose="02020603050405020304" charset="0"/>
                <a:cs typeface="Times New Roman" panose="02020603050405020304" charset="0"/>
              </a:rPr>
              <a:t>Орфография. Тема «Н-НН в прилагательных».</a:t>
            </a:r>
            <a:br>
              <a:rPr lang="ru-RU" altLang="en-US" sz="311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3110">
                <a:latin typeface="Times New Roman" panose="02020603050405020304" charset="0"/>
                <a:cs typeface="Times New Roman" panose="02020603050405020304" charset="0"/>
              </a:rPr>
              <a:t>Игра «Грамматическое лото»</a:t>
            </a:r>
            <a:endParaRPr lang="ru-RU" altLang="en-US" sz="311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Замещающий 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35D0BD1-C0CA-7E42-AF30-540D025336E1}" type="slidenum">
              <a:rPr lang="ru-RU" smtClean="0"/>
            </a:fld>
            <a:endParaRPr lang="ru-RU"/>
          </a:p>
        </p:txBody>
      </p:sp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19375" y="1127760"/>
            <a:ext cx="6952615" cy="516445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p>
            <a:r>
              <a:rPr lang="ru-RU" alt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Формирование познавательного интереса.</a:t>
            </a:r>
            <a:br>
              <a:rPr lang="ru-RU" alt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ru-RU" alt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Тема «Фразеология»</a:t>
            </a:r>
            <a:endParaRPr lang="ru-RU" altLang="en-US"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3" name="Замещающий 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35D0BD1-C0CA-7E42-AF30-540D025336E1}" type="slidenum">
              <a:rPr lang="ru-RU" smtClean="0"/>
            </a:fld>
            <a:endParaRPr lang="ru-RU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18385" y="1167765"/>
            <a:ext cx="7555230" cy="511619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p>
            <a:pPr algn="ctr"/>
            <a:r>
              <a:rPr lang="ru-RU" alt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Формирование познавательного интереса.</a:t>
            </a:r>
            <a:br>
              <a:rPr lang="ru-RU" alt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ru-RU" alt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Тема «Фонетика»</a:t>
            </a:r>
            <a:endParaRPr lang="ru-RU" altLang="en-US"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3" name="Замещающий 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35D0BD1-C0CA-7E42-AF30-540D025336E1}" type="slidenum">
              <a:rPr lang="ru-RU" smtClean="0"/>
            </a:fld>
            <a:endParaRPr lang="ru-RU"/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991235" y="1117600"/>
            <a:ext cx="10276840" cy="52419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ru-RU" altLang="en-US" sz="2000">
                <a:latin typeface="Times New Roman" panose="02020603050405020304" charset="0"/>
                <a:cs typeface="Times New Roman" panose="02020603050405020304" charset="0"/>
              </a:rPr>
              <a:t>1. Записать слово в транскрипции, поменять мягкость согласных, прочесть и записать новое слово:</a:t>
            </a:r>
            <a:endParaRPr lang="ru-RU" altLang="en-US" sz="2000">
              <a:ln>
                <a:solidFill>
                  <a:sysClr val="windowText" lastClr="000000"/>
                </a:solidFill>
              </a:ln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ru-RU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sz="2000">
                <a:latin typeface="Times New Roman" panose="02020603050405020304" charset="0"/>
                <a:cs typeface="Times New Roman" panose="02020603050405020304" charset="0"/>
              </a:rPr>
              <a:t>соль </a:t>
            </a:r>
            <a:r>
              <a:rPr lang="en-US" altLang="ru-RU" sz="2000">
                <a:latin typeface="Times New Roman" panose="02020603050405020304" charset="0"/>
                <a:cs typeface="Times New Roman" panose="02020603050405020304" charset="0"/>
              </a:rPr>
              <a:t>[</a:t>
            </a:r>
            <a:r>
              <a:rPr lang="ru-RU" altLang="ru-RU" sz="2000">
                <a:latin typeface="Times New Roman" panose="02020603050405020304" charset="0"/>
                <a:cs typeface="Times New Roman" panose="02020603050405020304" charset="0"/>
              </a:rPr>
              <a:t>сол</a:t>
            </a:r>
            <a:r>
              <a:rPr lang="en-US" altLang="ru-RU" sz="2000">
                <a:latin typeface="Times New Roman" panose="02020603050405020304" charset="0"/>
                <a:cs typeface="Times New Roman" panose="02020603050405020304" charset="0"/>
              </a:rPr>
              <a:t>`] - [</a:t>
            </a:r>
            <a:r>
              <a:rPr lang="ru-RU" altLang="ru-RU" sz="2000">
                <a:latin typeface="Times New Roman" panose="02020603050405020304" charset="0"/>
                <a:cs typeface="Times New Roman" panose="02020603050405020304" charset="0"/>
              </a:rPr>
              <a:t>с</a:t>
            </a:r>
            <a:r>
              <a:rPr lang="en-US" altLang="ru-RU" sz="2000">
                <a:latin typeface="Times New Roman" panose="02020603050405020304" charset="0"/>
                <a:cs typeface="Times New Roman" panose="02020603050405020304" charset="0"/>
              </a:rPr>
              <a:t>`</a:t>
            </a:r>
            <a:r>
              <a:rPr lang="ru-RU" altLang="ru-RU" sz="2000">
                <a:latin typeface="Times New Roman" panose="02020603050405020304" charset="0"/>
                <a:cs typeface="Times New Roman" panose="02020603050405020304" charset="0"/>
              </a:rPr>
              <a:t>ол</a:t>
            </a:r>
            <a:r>
              <a:rPr lang="en-US" altLang="ru-RU" sz="2000">
                <a:latin typeface="Times New Roman" panose="02020603050405020304" charset="0"/>
                <a:cs typeface="Times New Roman" panose="02020603050405020304" charset="0"/>
              </a:rPr>
              <a:t>]</a:t>
            </a:r>
            <a:r>
              <a:rPr lang="ru-RU" altLang="en-US" sz="2000">
                <a:latin typeface="Times New Roman" panose="02020603050405020304" charset="0"/>
                <a:cs typeface="Times New Roman" panose="02020603050405020304" charset="0"/>
              </a:rPr>
              <a:t> сёл</a:t>
            </a:r>
            <a:endParaRPr lang="ru-RU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sz="2000">
                <a:latin typeface="Times New Roman" panose="02020603050405020304" charset="0"/>
                <a:cs typeface="Times New Roman" panose="02020603050405020304" charset="0"/>
              </a:rPr>
              <a:t>ряд</a:t>
            </a:r>
            <a:endParaRPr lang="ru-RU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sz="2000">
                <a:latin typeface="Times New Roman" panose="02020603050405020304" charset="0"/>
                <a:cs typeface="Times New Roman" panose="02020603050405020304" charset="0"/>
              </a:rPr>
              <a:t>рысь</a:t>
            </a:r>
            <a:endParaRPr lang="ru-RU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sz="2000">
                <a:latin typeface="Times New Roman" panose="02020603050405020304" charset="0"/>
                <a:cs typeface="Times New Roman" panose="02020603050405020304" charset="0"/>
              </a:rPr>
              <a:t>мёл</a:t>
            </a:r>
            <a:endParaRPr lang="ru-RU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ru-RU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sz="2000">
                <a:latin typeface="Times New Roman" panose="02020603050405020304" charset="0"/>
                <a:cs typeface="Times New Roman" panose="02020603050405020304" charset="0"/>
              </a:rPr>
              <a:t>2. Прочитать звуки в обратном порядке. Какие получатся слова?</a:t>
            </a:r>
            <a:endParaRPr lang="ru-RU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ru-RU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sz="2000">
                <a:latin typeface="Times New Roman" panose="02020603050405020304" charset="0"/>
                <a:cs typeface="Times New Roman" panose="02020603050405020304" charset="0"/>
              </a:rPr>
              <a:t>ель </a:t>
            </a:r>
            <a:r>
              <a:rPr lang="en-US" altLang="ru-RU" sz="2000">
                <a:latin typeface="Times New Roman" panose="02020603050405020304" charset="0"/>
                <a:cs typeface="Times New Roman" panose="02020603050405020304" charset="0"/>
              </a:rPr>
              <a:t>[</a:t>
            </a:r>
            <a:r>
              <a:rPr lang="ru-RU" altLang="ru-RU" sz="2000">
                <a:latin typeface="Times New Roman" panose="02020603050405020304" charset="0"/>
                <a:cs typeface="Times New Roman" panose="02020603050405020304" charset="0"/>
              </a:rPr>
              <a:t>й</a:t>
            </a:r>
            <a:r>
              <a:rPr lang="en-US" altLang="ru-RU" sz="2000">
                <a:latin typeface="Times New Roman" panose="02020603050405020304" charset="0"/>
                <a:cs typeface="Times New Roman" panose="02020603050405020304" charset="0"/>
              </a:rPr>
              <a:t>`</a:t>
            </a:r>
            <a:r>
              <a:rPr lang="ru-RU" altLang="ru-RU" sz="2000">
                <a:latin typeface="Times New Roman" panose="02020603050405020304" charset="0"/>
                <a:cs typeface="Times New Roman" panose="02020603050405020304" charset="0"/>
              </a:rPr>
              <a:t>эл</a:t>
            </a:r>
            <a:r>
              <a:rPr lang="en-US" altLang="ru-RU" sz="2000">
                <a:latin typeface="Times New Roman" panose="02020603050405020304" charset="0"/>
                <a:cs typeface="Times New Roman" panose="02020603050405020304" charset="0"/>
              </a:rPr>
              <a:t>`] - [</a:t>
            </a:r>
            <a:r>
              <a:rPr lang="ru-RU" altLang="ru-RU" sz="2000">
                <a:latin typeface="Times New Roman" panose="02020603050405020304" charset="0"/>
                <a:cs typeface="Times New Roman" panose="02020603050405020304" charset="0"/>
              </a:rPr>
              <a:t>л</a:t>
            </a:r>
            <a:r>
              <a:rPr lang="en-US" altLang="ru-RU" sz="2000">
                <a:latin typeface="Times New Roman" panose="02020603050405020304" charset="0"/>
                <a:cs typeface="Times New Roman" panose="02020603050405020304" charset="0"/>
              </a:rPr>
              <a:t>`</a:t>
            </a:r>
            <a:r>
              <a:rPr lang="ru-RU" altLang="en-US" sz="2000">
                <a:latin typeface="Times New Roman" panose="02020603050405020304" charset="0"/>
                <a:cs typeface="Times New Roman" panose="02020603050405020304" charset="0"/>
              </a:rPr>
              <a:t>эй</a:t>
            </a:r>
            <a:r>
              <a:rPr lang="en-US" altLang="en-US" sz="2000">
                <a:latin typeface="Times New Roman" panose="02020603050405020304" charset="0"/>
                <a:cs typeface="Times New Roman" panose="02020603050405020304" charset="0"/>
              </a:rPr>
              <a:t>`</a:t>
            </a:r>
            <a:r>
              <a:rPr lang="en-US" altLang="ru-RU" sz="2000">
                <a:latin typeface="Times New Roman" panose="02020603050405020304" charset="0"/>
                <a:cs typeface="Times New Roman" panose="02020603050405020304" charset="0"/>
              </a:rPr>
              <a:t>] </a:t>
            </a:r>
            <a:r>
              <a:rPr lang="ru-RU" altLang="ru-RU" sz="2000">
                <a:latin typeface="Times New Roman" panose="02020603050405020304" charset="0"/>
                <a:cs typeface="Times New Roman" panose="02020603050405020304" charset="0"/>
              </a:rPr>
              <a:t>лей</a:t>
            </a:r>
            <a:endParaRPr lang="ru-RU" altLang="ru-RU" sz="20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ru-RU" sz="2000">
                <a:latin typeface="Times New Roman" panose="02020603050405020304" charset="0"/>
                <a:cs typeface="Times New Roman" panose="02020603050405020304" charset="0"/>
              </a:rPr>
              <a:t>лён</a:t>
            </a:r>
            <a:endParaRPr lang="ru-RU" altLang="ru-RU" sz="20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ru-RU" sz="2000">
                <a:latin typeface="Times New Roman" panose="02020603050405020304" charset="0"/>
                <a:cs typeface="Times New Roman" panose="02020603050405020304" charset="0"/>
              </a:rPr>
              <a:t>люк</a:t>
            </a:r>
            <a:endParaRPr lang="ru-RU" altLang="ru-RU" sz="20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ru-RU" sz="2000">
                <a:latin typeface="Times New Roman" panose="02020603050405020304" charset="0"/>
                <a:cs typeface="Times New Roman" panose="02020603050405020304" charset="0"/>
              </a:rPr>
              <a:t>сёл</a:t>
            </a:r>
            <a:endParaRPr lang="ru-RU" altLang="ru-RU" sz="20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ru-RU" sz="2000">
                <a:latin typeface="Times New Roman" panose="02020603050405020304" charset="0"/>
                <a:cs typeface="Times New Roman" panose="02020603050405020304" charset="0"/>
              </a:rPr>
              <a:t>сад</a:t>
            </a:r>
            <a:endParaRPr lang="ru-RU" altLang="ru-RU" sz="20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sz="2000">
                <a:latin typeface="Times New Roman" panose="02020603050405020304" charset="0"/>
                <a:cs typeface="Times New Roman" panose="02020603050405020304" charset="0"/>
              </a:rPr>
              <a:t>лоб</a:t>
            </a:r>
            <a:endParaRPr lang="ru-RU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sz="2000">
                <a:latin typeface="Times New Roman" panose="02020603050405020304" charset="0"/>
                <a:cs typeface="Times New Roman" panose="02020603050405020304" charset="0"/>
              </a:rPr>
              <a:t>ложь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p>
            <a:pPr algn="ctr"/>
            <a:r>
              <a:rPr lang="ru-RU" alt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Формирование познавательного интереса.</a:t>
            </a:r>
            <a:br>
              <a:rPr lang="ru-RU" alt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ru-RU" alt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Тема «Фонетика».</a:t>
            </a:r>
            <a:endParaRPr lang="ru-RU" altLang="en-US"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3" name="Замещающий 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35D0BD1-C0CA-7E42-AF30-540D025336E1}" type="slidenum">
              <a:rPr lang="ru-RU" smtClean="0"/>
            </a:fld>
            <a:endParaRPr lang="ru-RU"/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765810" y="1308100"/>
            <a:ext cx="9942830" cy="47256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sz="2000">
                <a:latin typeface="Times New Roman" panose="02020603050405020304" charset="0"/>
                <a:cs typeface="Times New Roman" panose="02020603050405020304" charset="0"/>
              </a:rPr>
              <a:t>3. Слово - транскрипция - замена звонких глухими,</a:t>
            </a:r>
            <a:r>
              <a:rPr lang="en-US" altLang="ru-RU" sz="20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altLang="en-US" sz="2000">
                <a:latin typeface="Times New Roman" panose="02020603050405020304" charset="0"/>
                <a:cs typeface="Times New Roman" panose="02020603050405020304" charset="0"/>
              </a:rPr>
              <a:t>а глухих </a:t>
            </a:r>
            <a:r>
              <a:rPr lang="en-US" altLang="ru-RU" sz="2000">
                <a:latin typeface="Times New Roman" panose="02020603050405020304" charset="0"/>
                <a:cs typeface="Times New Roman" panose="02020603050405020304" charset="0"/>
              </a:rPr>
              <a:t>- </a:t>
            </a:r>
            <a:r>
              <a:rPr lang="ru-RU" altLang="en-US" sz="2000">
                <a:latin typeface="Times New Roman" panose="02020603050405020304" charset="0"/>
                <a:cs typeface="Times New Roman" panose="02020603050405020304" charset="0"/>
              </a:rPr>
              <a:t>звонкими (кроме непарных):</a:t>
            </a:r>
            <a:endParaRPr lang="ru-RU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ru-RU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sz="2000">
                <a:latin typeface="Times New Roman" panose="02020603050405020304" charset="0"/>
                <a:cs typeface="Times New Roman" panose="02020603050405020304" charset="0"/>
              </a:rPr>
              <a:t>зубом		брызгал	</a:t>
            </a:r>
            <a:endParaRPr lang="ru-RU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sz="2000">
                <a:latin typeface="Times New Roman" panose="02020603050405020304" charset="0"/>
                <a:cs typeface="Times New Roman" panose="02020603050405020304" charset="0"/>
              </a:rPr>
              <a:t>грубА		клуб		</a:t>
            </a:r>
            <a:endParaRPr lang="ru-RU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sz="2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уста</a:t>
            </a:r>
            <a:r>
              <a:rPr lang="en-US" altLang="ru-RU" sz="2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		</a:t>
            </a:r>
            <a:r>
              <a:rPr lang="ru-RU" altLang="en-US" sz="2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грыз</a:t>
            </a:r>
            <a:endParaRPr lang="ru-RU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ru-RU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sz="2000">
                <a:latin typeface="Times New Roman" panose="02020603050405020304" charset="0"/>
                <a:cs typeface="Times New Roman" panose="02020603050405020304" charset="0"/>
              </a:rPr>
              <a:t>4. Чтение «неугадываемых» слов:</a:t>
            </a:r>
            <a:endParaRPr lang="ru-RU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ru-RU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en-US" sz="2000">
                <a:latin typeface="Times New Roman" panose="02020603050405020304" charset="0"/>
                <a:cs typeface="Times New Roman" panose="02020603050405020304" charset="0"/>
              </a:rPr>
              <a:t>[</a:t>
            </a:r>
            <a:r>
              <a:rPr lang="ru-RU" altLang="en-US" sz="2000">
                <a:latin typeface="Times New Roman" panose="02020603050405020304" charset="0"/>
                <a:cs typeface="Times New Roman" panose="02020603050405020304" charset="0"/>
              </a:rPr>
              <a:t>отл</a:t>
            </a:r>
            <a:r>
              <a:rPr lang="en-US" altLang="en-US" sz="2000">
                <a:latin typeface="Times New Roman" panose="02020603050405020304" charset="0"/>
                <a:cs typeface="Times New Roman" panose="02020603050405020304" charset="0"/>
              </a:rPr>
              <a:t>`</a:t>
            </a:r>
            <a:r>
              <a:rPr lang="ru-RU" altLang="en-US" sz="2000">
                <a:latin typeface="Times New Roman" panose="02020603050405020304" charset="0"/>
                <a:cs typeface="Times New Roman" panose="02020603050405020304" charset="0"/>
              </a:rPr>
              <a:t>ап</a:t>
            </a:r>
            <a:r>
              <a:rPr lang="en-US" altLang="en-US" sz="2000">
                <a:latin typeface="Times New Roman" panose="02020603050405020304" charset="0"/>
                <a:cs typeface="Times New Roman" panose="02020603050405020304" charset="0"/>
              </a:rPr>
              <a:t>]		</a:t>
            </a:r>
            <a:endParaRPr lang="en-US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en-US" sz="2000">
                <a:latin typeface="Times New Roman" panose="02020603050405020304" charset="0"/>
                <a:cs typeface="Times New Roman" panose="02020603050405020304" charset="0"/>
              </a:rPr>
              <a:t>[</a:t>
            </a:r>
            <a:r>
              <a:rPr lang="ru-RU" altLang="en-US" sz="2000">
                <a:latin typeface="Times New Roman" panose="02020603050405020304" charset="0"/>
                <a:cs typeface="Times New Roman" panose="02020603050405020304" charset="0"/>
              </a:rPr>
              <a:t>л</a:t>
            </a:r>
            <a:r>
              <a:rPr lang="en-US" altLang="en-US" sz="2000">
                <a:latin typeface="Times New Roman" panose="02020603050405020304" charset="0"/>
                <a:cs typeface="Times New Roman" panose="02020603050405020304" charset="0"/>
              </a:rPr>
              <a:t>`</a:t>
            </a:r>
            <a:r>
              <a:rPr lang="ru-RU" altLang="en-US" sz="2000">
                <a:latin typeface="Times New Roman" panose="02020603050405020304" charset="0"/>
                <a:cs typeface="Times New Roman" panose="02020603050405020304" charset="0"/>
              </a:rPr>
              <a:t>эр</a:t>
            </a:r>
            <a:r>
              <a:rPr lang="en-US" altLang="en-US" sz="2000">
                <a:latin typeface="Times New Roman" panose="02020603050405020304" charset="0"/>
                <a:cs typeface="Times New Roman" panose="02020603050405020304" charset="0"/>
              </a:rPr>
              <a:t>`</a:t>
            </a:r>
            <a:r>
              <a:rPr lang="ru-RU" altLang="en-US" sz="2000">
                <a:latin typeface="Times New Roman" panose="02020603050405020304" charset="0"/>
                <a:cs typeface="Times New Roman" panose="02020603050405020304" charset="0"/>
              </a:rPr>
              <a:t>авка</a:t>
            </a:r>
            <a:r>
              <a:rPr lang="en-US" altLang="en-US" sz="2000">
                <a:latin typeface="Times New Roman" panose="02020603050405020304" charset="0"/>
                <a:cs typeface="Times New Roman" panose="02020603050405020304" charset="0"/>
              </a:rPr>
              <a:t>]		</a:t>
            </a:r>
            <a:endParaRPr lang="en-US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en-US" sz="2000">
                <a:latin typeface="Times New Roman" panose="02020603050405020304" charset="0"/>
                <a:cs typeface="Times New Roman" panose="02020603050405020304" charset="0"/>
              </a:rPr>
              <a:t>[</a:t>
            </a:r>
            <a:r>
              <a:rPr lang="ru-RU" altLang="en-US" sz="2000">
                <a:latin typeface="Times New Roman" panose="02020603050405020304" charset="0"/>
                <a:cs typeface="Times New Roman" panose="02020603050405020304" charset="0"/>
              </a:rPr>
              <a:t>ой</a:t>
            </a:r>
            <a:r>
              <a:rPr lang="en-US" altLang="en-US" sz="2000">
                <a:latin typeface="Times New Roman" panose="02020603050405020304" charset="0"/>
                <a:cs typeface="Times New Roman" panose="02020603050405020304" charset="0"/>
              </a:rPr>
              <a:t>`</a:t>
            </a:r>
            <a:r>
              <a:rPr lang="ru-RU" altLang="en-US" sz="2000">
                <a:latin typeface="Times New Roman" panose="02020603050405020304" charset="0"/>
                <a:cs typeface="Times New Roman" panose="02020603050405020304" charset="0"/>
              </a:rPr>
              <a:t>жур</a:t>
            </a:r>
            <a:r>
              <a:rPr lang="en-US" altLang="en-US" sz="2000">
                <a:latin typeface="Times New Roman" panose="02020603050405020304" charset="0"/>
                <a:cs typeface="Times New Roman" panose="02020603050405020304" charset="0"/>
              </a:rPr>
              <a:t>]</a:t>
            </a:r>
            <a:endParaRPr lang="en-US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en-US" sz="2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[</a:t>
            </a:r>
            <a:r>
              <a:rPr lang="ru-RU" altLang="en-US" sz="2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н</a:t>
            </a:r>
            <a:r>
              <a:rPr lang="en-US" altLang="en-US" sz="2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`</a:t>
            </a:r>
            <a:r>
              <a:rPr lang="ru-RU" altLang="en-US" sz="2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эр</a:t>
            </a:r>
            <a:r>
              <a:rPr lang="en-US" altLang="en-US" sz="2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`</a:t>
            </a:r>
            <a:r>
              <a:rPr lang="ru-RU" altLang="en-US" sz="2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и</a:t>
            </a:r>
            <a:r>
              <a:rPr lang="en-US" altLang="ru-RU" sz="2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c`</a:t>
            </a:r>
            <a:r>
              <a:rPr lang="en-US" altLang="en-US" sz="2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]</a:t>
            </a:r>
            <a:endParaRPr lang="en-US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7675" y="333375"/>
            <a:ext cx="8733790" cy="785495"/>
          </a:xfrm>
        </p:spPr>
        <p:txBody>
          <a:bodyPr>
            <a:noAutofit/>
          </a:bodyPr>
          <a:p>
            <a:r>
              <a:rPr lang="ru-RU" altLang="en-US" sz="2800">
                <a:latin typeface="Times New Roman" panose="02020603050405020304" charset="0"/>
                <a:cs typeface="Times New Roman" panose="02020603050405020304" charset="0"/>
              </a:rPr>
              <a:t>Назывные предложения. От рутины к творчеству</a:t>
            </a:r>
            <a:endParaRPr lang="ru-RU" altLang="en-US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Замещающий 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35D0BD1-C0CA-7E42-AF30-540D025336E1}" type="slidenum">
              <a:rPr lang="ru-RU" smtClean="0"/>
            </a:fld>
            <a:endParaRPr lang="ru-RU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7175" y="1350645"/>
            <a:ext cx="5648325" cy="4834890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500" y="1364615"/>
            <a:ext cx="5953760" cy="482092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p>
            <a:pPr algn="ctr"/>
            <a:r>
              <a:rPr lang="ru-RU" altLang="en-US" sz="2800">
                <a:latin typeface="Times New Roman" panose="02020603050405020304" charset="0"/>
                <a:cs typeface="Times New Roman" panose="02020603050405020304" charset="0"/>
              </a:rPr>
              <a:t>Продолжение. Назывные предложения</a:t>
            </a:r>
            <a:endParaRPr lang="ru-RU" altLang="en-US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Замещающий 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35D0BD1-C0CA-7E42-AF30-540D025336E1}" type="slidenum">
              <a:rPr lang="ru-RU" smtClean="0"/>
            </a:fld>
            <a:endParaRPr lang="ru-RU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42870" y="1118870"/>
            <a:ext cx="7132955" cy="5147310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7857490" y="73660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ru-RU" alt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p>
            <a:pPr algn="ctr"/>
            <a:r>
              <a:rPr lang="ru-RU" altLang="en-US" sz="2800">
                <a:latin typeface="Times New Roman" panose="02020603050405020304" charset="0"/>
                <a:cs typeface="Times New Roman" panose="02020603050405020304" charset="0"/>
              </a:rPr>
              <a:t>Синквейн как способ высказаться</a:t>
            </a:r>
            <a:endParaRPr lang="ru-RU" altLang="en-US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Замещающий 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35D0BD1-C0CA-7E42-AF30-540D025336E1}" type="slidenum">
              <a:rPr lang="ru-RU" smtClean="0"/>
            </a:fld>
            <a:endParaRPr lang="ru-RU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45335" y="1118870"/>
            <a:ext cx="8101330" cy="52228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8420" y="6217810"/>
            <a:ext cx="11538486" cy="775666"/>
          </a:xfrm>
        </p:spPr>
        <p:txBody>
          <a:bodyPr>
            <a:normAutofit/>
          </a:bodyPr>
          <a:lstStyle/>
          <a:p>
            <a:endParaRPr lang="ru-RU" sz="1600" i="1" dirty="0">
              <a:solidFill>
                <a:srgbClr val="FF000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D0BD1-C0CA-7E42-AF30-540D025336E1}" type="slidenum">
              <a:rPr lang="ru-RU" smtClean="0"/>
            </a:fld>
            <a:endParaRPr lang="ru-RU"/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1125220" y="1289050"/>
            <a:ext cx="9883775" cy="44424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ru-RU" altLang="ru-RU" sz="320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ru-RU" sz="320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Приемы развития интереса </a:t>
            </a:r>
            <a:endParaRPr lang="ru-RU" altLang="ru-RU" sz="320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ru-RU" sz="320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к русскому языку </a:t>
            </a:r>
            <a:endParaRPr lang="ru-RU" altLang="ru-RU" sz="320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ru-RU" sz="320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в современной школе</a:t>
            </a:r>
            <a:endParaRPr lang="ru-RU" altLang="ru-RU" sz="320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3200400" lvl="7" indent="457200"/>
            <a:endParaRPr lang="ru-RU" altLang="en-US" sz="20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200400" lvl="7" indent="457200"/>
            <a:endParaRPr lang="ru-RU" altLang="en-US" sz="20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657600" lvl="8" indent="457200" algn="r"/>
            <a:r>
              <a:rPr lang="ru-RU" altLang="en-US" sz="2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Учитель русского языка и литературы </a:t>
            </a:r>
            <a:endParaRPr lang="ru-RU" altLang="en-US" sz="20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657600" lvl="8" indent="457200" algn="r"/>
            <a:r>
              <a:rPr lang="ru-RU" altLang="en-US" sz="2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АНОО «Московский областной физико-математический лицей </a:t>
            </a:r>
            <a:endParaRPr lang="ru-RU" altLang="en-US" sz="20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200400" lvl="7" indent="457200" algn="r"/>
            <a:r>
              <a:rPr lang="ru-RU" altLang="en-US" sz="2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имени академика В.Г. Кадышевского»</a:t>
            </a:r>
            <a:endParaRPr lang="ru-RU" altLang="en-US" sz="20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200400" lvl="7" indent="457200" algn="r"/>
            <a:r>
              <a:rPr lang="ru-RU" altLang="en-US" sz="2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Хлопцова Наталья Александровна</a:t>
            </a:r>
            <a:endParaRPr lang="ru-RU" altLang="ru-RU" sz="320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ru-RU" altLang="ru-RU" sz="320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3657600" lvl="8" indent="457200"/>
            <a:endParaRPr lang="ru-RU" altLang="ru-RU" sz="160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178435" y="90170"/>
            <a:ext cx="946023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Мастер-класс 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«Эффективные формы организации обучения русскому языку 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на уроках и во внеурочной деятельности»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p>
            <a:pPr algn="l"/>
            <a:r>
              <a:rPr lang="ru-RU" altLang="en-US" sz="2800">
                <a:latin typeface="Times New Roman" panose="02020603050405020304" charset="0"/>
                <a:cs typeface="Times New Roman" panose="02020603050405020304" charset="0"/>
              </a:rPr>
              <a:t>В заключение хочется сказать...</a:t>
            </a:r>
            <a:endParaRPr lang="ru-RU" altLang="en-US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Замещающий 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35D0BD1-C0CA-7E42-AF30-540D025336E1}" type="slidenum">
              <a:rPr lang="ru-RU" smtClean="0"/>
            </a:fld>
            <a:endParaRPr lang="ru-RU"/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23160" y="1223645"/>
            <a:ext cx="7215505" cy="513588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9028113" y="636111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irce Light" panose="020B0402020203020203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1DCCD299-26E5-40ED-9C9D-AE7E4234882E}" type="slidenum">
              <a:rPr lang="ru-RU" smtClean="0"/>
            </a:fld>
            <a:endParaRPr lang="ru-RU"/>
          </a:p>
        </p:txBody>
      </p:sp>
      <p:sp>
        <p:nvSpPr>
          <p:cNvPr id="21507" name="Прямоугольник 4"/>
          <p:cNvSpPr>
            <a:spLocks noChangeArrowheads="1"/>
          </p:cNvSpPr>
          <p:nvPr/>
        </p:nvSpPr>
        <p:spPr bwMode="auto">
          <a:xfrm>
            <a:off x="1061720" y="1188720"/>
            <a:ext cx="10310495" cy="178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/>
          <a:p>
            <a:pPr algn="ctr">
              <a:lnSpc>
                <a:spcPct val="150000"/>
              </a:lnSpc>
            </a:pPr>
            <a:r>
              <a:rPr lang="ru-RU" sz="5400" b="1" dirty="0">
                <a:solidFill>
                  <a:srgbClr val="6360A2"/>
                </a:solidFill>
                <a:latin typeface="Circe Bold"/>
                <a:ea typeface="Montserrat"/>
                <a:cs typeface="Montserrat"/>
              </a:rPr>
              <a:t>Спасибо за внимание!</a:t>
            </a:r>
            <a:endParaRPr lang="ru-RU" sz="5400" dirty="0">
              <a:solidFill>
                <a:srgbClr val="6360A2"/>
              </a:solidFill>
              <a:latin typeface="Circe"/>
              <a:ea typeface="Montserrat"/>
              <a:cs typeface="Montserrat"/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15485" y="2976880"/>
            <a:ext cx="2704465" cy="270446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3" name="Замещающий 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35D0BD1-C0CA-7E42-AF30-540D025336E1}" type="slidenum">
              <a:rPr lang="ru-RU" smtClean="0"/>
            </a:fld>
            <a:endParaRPr lang="ru-RU"/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3141345" y="1343025"/>
            <a:ext cx="7920355" cy="48037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1828800" lvl="4" indent="457200" algn="just"/>
            <a:r>
              <a:rPr lang="en-US" altLang="ru-RU" sz="2000" b="1">
                <a:solidFill>
                  <a:schemeClr val="tx1"/>
                </a:solidFill>
                <a:uFillTx/>
                <a:latin typeface="Times New Roman" panose="02020603050405020304" charset="0"/>
                <a:ea typeface="+Основной текст (восточно-азиат" charset="0"/>
                <a:cs typeface="Times New Roman" panose="02020603050405020304" charset="0"/>
              </a:rPr>
              <a:t>"</a:t>
            </a:r>
            <a:r>
              <a:rPr lang="en-US" altLang="en-US" sz="2000" b="1">
                <a:solidFill>
                  <a:schemeClr val="tx1"/>
                </a:solidFill>
                <a:uFillTx/>
                <a:latin typeface="Times New Roman" panose="02020603050405020304" charset="0"/>
                <a:ea typeface="+Основной текст (восточно-азиат" charset="0"/>
                <a:cs typeface="Times New Roman" panose="02020603050405020304" charset="0"/>
              </a:rPr>
              <a:t>То</a:t>
            </a:r>
            <a:r>
              <a:rPr lang="en-US" altLang="ru-RU" sz="2000" b="1">
                <a:solidFill>
                  <a:schemeClr val="tx1"/>
                </a:solidFill>
                <a:uFillTx/>
                <a:latin typeface="Times New Roman" panose="02020603050405020304" charset="0"/>
                <a:ea typeface="+Основной текст (восточно-азиат" charset="0"/>
                <a:cs typeface="Times New Roman" panose="02020603050405020304" charset="0"/>
              </a:rPr>
              <a:t>, </a:t>
            </a:r>
            <a:r>
              <a:rPr lang="en-US" altLang="en-US" sz="2000" b="1">
                <a:solidFill>
                  <a:schemeClr val="tx1"/>
                </a:solidFill>
                <a:uFillTx/>
                <a:latin typeface="Times New Roman" panose="02020603050405020304" charset="0"/>
                <a:ea typeface="+Основной текст (восточно-азиат" charset="0"/>
                <a:cs typeface="Times New Roman" panose="02020603050405020304" charset="0"/>
              </a:rPr>
              <a:t>что</a:t>
            </a:r>
            <a:r>
              <a:rPr lang="en-US" altLang="ru-RU" sz="2000" b="1">
                <a:solidFill>
                  <a:schemeClr val="tx1"/>
                </a:solidFill>
                <a:uFillTx/>
                <a:latin typeface="Times New Roman" panose="02020603050405020304" charset="0"/>
                <a:ea typeface="+Основной текст (восточно-азиат" charset="0"/>
                <a:cs typeface="Times New Roman" panose="02020603050405020304" charset="0"/>
              </a:rPr>
              <a:t> </a:t>
            </a:r>
            <a:r>
              <a:rPr lang="en-US" altLang="en-US" sz="2000" b="1">
                <a:solidFill>
                  <a:schemeClr val="tx1"/>
                </a:solidFill>
                <a:uFillTx/>
                <a:latin typeface="Times New Roman" panose="02020603050405020304" charset="0"/>
                <a:ea typeface="+Основной текст (восточно-азиат" charset="0"/>
                <a:cs typeface="Times New Roman" panose="02020603050405020304" charset="0"/>
              </a:rPr>
              <a:t>ребенку</a:t>
            </a:r>
            <a:r>
              <a:rPr lang="en-US" altLang="ru-RU" sz="2000" b="1">
                <a:solidFill>
                  <a:schemeClr val="tx1"/>
                </a:solidFill>
                <a:uFillTx/>
                <a:latin typeface="Times New Roman" panose="02020603050405020304" charset="0"/>
                <a:ea typeface="+Основной текст (восточно-азиат" charset="0"/>
                <a:cs typeface="Times New Roman" panose="02020603050405020304" charset="0"/>
              </a:rPr>
              <a:t> </a:t>
            </a:r>
            <a:r>
              <a:rPr lang="en-US" altLang="en-US" sz="2000" b="1">
                <a:solidFill>
                  <a:schemeClr val="tx1"/>
                </a:solidFill>
                <a:uFillTx/>
                <a:latin typeface="Times New Roman" panose="02020603050405020304" charset="0"/>
                <a:ea typeface="+Основной текст (восточно-азиат" charset="0"/>
                <a:cs typeface="Times New Roman" panose="02020603050405020304" charset="0"/>
              </a:rPr>
              <a:t>необходимо</a:t>
            </a:r>
            <a:r>
              <a:rPr lang="en-US" altLang="ru-RU" sz="2000" b="1">
                <a:solidFill>
                  <a:schemeClr val="tx1"/>
                </a:solidFill>
                <a:uFillTx/>
                <a:latin typeface="Times New Roman" panose="02020603050405020304" charset="0"/>
                <a:ea typeface="+Основной текст (восточно-азиат" charset="0"/>
                <a:cs typeface="Times New Roman" panose="02020603050405020304" charset="0"/>
              </a:rPr>
              <a:t> </a:t>
            </a:r>
            <a:r>
              <a:rPr lang="en-US" altLang="en-US" sz="2000" b="1">
                <a:solidFill>
                  <a:schemeClr val="tx1"/>
                </a:solidFill>
                <a:uFillTx/>
                <a:latin typeface="Times New Roman" panose="02020603050405020304" charset="0"/>
                <a:ea typeface="+Основной текст (восточно-азиат" charset="0"/>
                <a:cs typeface="Times New Roman" panose="02020603050405020304" charset="0"/>
              </a:rPr>
              <a:t>запомнить</a:t>
            </a:r>
            <a:r>
              <a:rPr lang="en-US" altLang="ru-RU" sz="2000" b="1">
                <a:solidFill>
                  <a:schemeClr val="tx1"/>
                </a:solidFill>
                <a:uFillTx/>
                <a:latin typeface="Times New Roman" panose="02020603050405020304" charset="0"/>
                <a:ea typeface="+Основной текст (восточно-азиат" charset="0"/>
                <a:cs typeface="Times New Roman" panose="02020603050405020304" charset="0"/>
              </a:rPr>
              <a:t> </a:t>
            </a:r>
            <a:r>
              <a:rPr lang="en-US" altLang="en-US" sz="2000" b="1">
                <a:solidFill>
                  <a:schemeClr val="tx1"/>
                </a:solidFill>
                <a:uFillTx/>
                <a:latin typeface="Times New Roman" panose="02020603050405020304" charset="0"/>
                <a:ea typeface="+Основной текст (восточно-азиат" charset="0"/>
                <a:cs typeface="Times New Roman" panose="02020603050405020304" charset="0"/>
              </a:rPr>
              <a:t>и</a:t>
            </a:r>
            <a:r>
              <a:rPr lang="en-US" altLang="ru-RU" sz="2000" b="1">
                <a:solidFill>
                  <a:schemeClr val="tx1"/>
                </a:solidFill>
                <a:uFillTx/>
                <a:latin typeface="Times New Roman" panose="02020603050405020304" charset="0"/>
                <a:ea typeface="+Основной текст (восточно-азиат" charset="0"/>
                <a:cs typeface="Times New Roman" panose="02020603050405020304" charset="0"/>
              </a:rPr>
              <a:t> </a:t>
            </a:r>
            <a:r>
              <a:rPr lang="en-US" altLang="en-US" sz="2000" b="1">
                <a:solidFill>
                  <a:schemeClr val="tx1"/>
                </a:solidFill>
                <a:uFillTx/>
                <a:latin typeface="Times New Roman" panose="02020603050405020304" charset="0"/>
                <a:ea typeface="+Основной текст (восточно-азиат" charset="0"/>
                <a:cs typeface="Times New Roman" panose="02020603050405020304" charset="0"/>
              </a:rPr>
              <a:t>чему</a:t>
            </a:r>
            <a:r>
              <a:rPr lang="en-US" altLang="ru-RU" sz="2000" b="1">
                <a:solidFill>
                  <a:schemeClr val="tx1"/>
                </a:solidFill>
                <a:uFillTx/>
                <a:latin typeface="Times New Roman" panose="02020603050405020304" charset="0"/>
                <a:ea typeface="+Основной текст (восточно-азиат" charset="0"/>
                <a:cs typeface="Times New Roman" panose="02020603050405020304" charset="0"/>
              </a:rPr>
              <a:t> </a:t>
            </a:r>
            <a:endParaRPr lang="en-US" altLang="ru-RU" sz="2000" b="1">
              <a:solidFill>
                <a:schemeClr val="tx1"/>
              </a:solidFill>
              <a:uFillTx/>
              <a:latin typeface="Times New Roman" panose="02020603050405020304" charset="0"/>
              <a:ea typeface="+Основной текст (восточно-азиат" charset="0"/>
              <a:cs typeface="Times New Roman" panose="02020603050405020304" charset="0"/>
            </a:endParaRPr>
          </a:p>
          <a:p>
            <a:pPr marL="1828800" lvl="4" indent="457200"/>
            <a:endParaRPr lang="en-US" altLang="ru-RU" sz="2000" b="1">
              <a:solidFill>
                <a:schemeClr val="tx1"/>
              </a:solidFill>
              <a:uFillTx/>
              <a:latin typeface="Times New Roman" panose="02020603050405020304" charset="0"/>
              <a:ea typeface="+Основной текст (восточно-азиат" charset="0"/>
              <a:cs typeface="Times New Roman" panose="02020603050405020304" charset="0"/>
            </a:endParaRPr>
          </a:p>
          <a:p>
            <a:pPr marL="1828800" lvl="4" indent="457200"/>
            <a:r>
              <a:rPr lang="en-US" altLang="en-US" sz="2000" b="1">
                <a:solidFill>
                  <a:schemeClr val="tx1"/>
                </a:solidFill>
                <a:uFillTx/>
                <a:latin typeface="Times New Roman" panose="02020603050405020304" charset="0"/>
                <a:ea typeface="+Основной текст (восточно-азиат" charset="0"/>
                <a:cs typeface="Times New Roman" panose="02020603050405020304" charset="0"/>
              </a:rPr>
              <a:t>научиться</a:t>
            </a:r>
            <a:r>
              <a:rPr lang="en-US" altLang="ru-RU" sz="2000" b="1">
                <a:solidFill>
                  <a:schemeClr val="tx1"/>
                </a:solidFill>
                <a:uFillTx/>
                <a:latin typeface="Times New Roman" panose="02020603050405020304" charset="0"/>
                <a:ea typeface="+Основной текст (восточно-азиат" charset="0"/>
                <a:cs typeface="Times New Roman" panose="02020603050405020304" charset="0"/>
              </a:rPr>
              <a:t>, </a:t>
            </a:r>
            <a:r>
              <a:rPr lang="en-US" altLang="en-US" sz="2000" b="1">
                <a:solidFill>
                  <a:schemeClr val="tx1"/>
                </a:solidFill>
                <a:uFillTx/>
                <a:latin typeface="Times New Roman" panose="02020603050405020304" charset="0"/>
                <a:ea typeface="+Основной текст (восточно-азиат" charset="0"/>
                <a:cs typeface="Times New Roman" panose="02020603050405020304" charset="0"/>
              </a:rPr>
              <a:t>прежде</a:t>
            </a:r>
            <a:r>
              <a:rPr lang="en-US" altLang="ru-RU" sz="2000" b="1">
                <a:solidFill>
                  <a:schemeClr val="tx1"/>
                </a:solidFill>
                <a:uFillTx/>
                <a:latin typeface="Times New Roman" panose="02020603050405020304" charset="0"/>
                <a:ea typeface="+Основной текст (восточно-азиат" charset="0"/>
                <a:cs typeface="Times New Roman" panose="02020603050405020304" charset="0"/>
              </a:rPr>
              <a:t> </a:t>
            </a:r>
            <a:r>
              <a:rPr lang="en-US" altLang="en-US" sz="2000" b="1">
                <a:solidFill>
                  <a:schemeClr val="tx1"/>
                </a:solidFill>
                <a:uFillTx/>
                <a:latin typeface="Times New Roman" panose="02020603050405020304" charset="0"/>
                <a:ea typeface="+Основной текст (восточно-азиат" charset="0"/>
                <a:cs typeface="Times New Roman" panose="02020603050405020304" charset="0"/>
              </a:rPr>
              <a:t>всего</a:t>
            </a:r>
            <a:r>
              <a:rPr lang="en-US" altLang="ru-RU" sz="2000" b="1">
                <a:solidFill>
                  <a:schemeClr val="tx1"/>
                </a:solidFill>
                <a:uFillTx/>
                <a:latin typeface="Times New Roman" panose="02020603050405020304" charset="0"/>
                <a:ea typeface="+Основной текст (восточно-азиат" charset="0"/>
                <a:cs typeface="Times New Roman" panose="02020603050405020304" charset="0"/>
              </a:rPr>
              <a:t> </a:t>
            </a:r>
            <a:r>
              <a:rPr lang="en-US" altLang="en-US" sz="2000" b="1">
                <a:solidFill>
                  <a:schemeClr val="tx1"/>
                </a:solidFill>
                <a:uFillTx/>
                <a:latin typeface="Times New Roman" panose="02020603050405020304" charset="0"/>
                <a:ea typeface="+Основной текст (восточно-азиат" charset="0"/>
                <a:cs typeface="Times New Roman" panose="02020603050405020304" charset="0"/>
              </a:rPr>
              <a:t>должно</a:t>
            </a:r>
            <a:r>
              <a:rPr lang="en-US" altLang="ru-RU" sz="2000" b="1">
                <a:solidFill>
                  <a:schemeClr val="tx1"/>
                </a:solidFill>
                <a:uFillTx/>
                <a:latin typeface="Times New Roman" panose="02020603050405020304" charset="0"/>
                <a:ea typeface="+Основной текст (восточно-азиат" charset="0"/>
                <a:cs typeface="Times New Roman" panose="02020603050405020304" charset="0"/>
              </a:rPr>
              <a:t> </a:t>
            </a:r>
            <a:r>
              <a:rPr lang="en-US" altLang="en-US" sz="2000" b="1">
                <a:solidFill>
                  <a:schemeClr val="tx1"/>
                </a:solidFill>
                <a:uFillTx/>
                <a:latin typeface="Times New Roman" panose="02020603050405020304" charset="0"/>
                <a:ea typeface="+Основной текст (восточно-азиат" charset="0"/>
                <a:cs typeface="Times New Roman" panose="02020603050405020304" charset="0"/>
              </a:rPr>
              <a:t>быть</a:t>
            </a:r>
            <a:r>
              <a:rPr lang="en-US" altLang="ru-RU" sz="2000" b="1">
                <a:solidFill>
                  <a:schemeClr val="tx1"/>
                </a:solidFill>
                <a:uFillTx/>
                <a:latin typeface="Times New Roman" panose="02020603050405020304" charset="0"/>
                <a:ea typeface="+Основной текст (восточно-азиат" charset="0"/>
                <a:cs typeface="Times New Roman" panose="02020603050405020304" charset="0"/>
              </a:rPr>
              <a:t> </a:t>
            </a:r>
            <a:endParaRPr lang="en-US" altLang="ru-RU" sz="2000" b="1">
              <a:solidFill>
                <a:schemeClr val="tx1"/>
              </a:solidFill>
              <a:uFillTx/>
              <a:latin typeface="Times New Roman" panose="02020603050405020304" charset="0"/>
              <a:ea typeface="+Основной текст (восточно-азиат" charset="0"/>
              <a:cs typeface="Times New Roman" panose="02020603050405020304" charset="0"/>
            </a:endParaRPr>
          </a:p>
          <a:p>
            <a:pPr marL="1828800" lvl="4" indent="457200"/>
            <a:endParaRPr lang="en-US" altLang="ru-RU" sz="2000" b="1">
              <a:solidFill>
                <a:schemeClr val="tx1"/>
              </a:solidFill>
              <a:uFillTx/>
              <a:latin typeface="Times New Roman" panose="02020603050405020304" charset="0"/>
              <a:ea typeface="+Основной текст (восточно-азиат" charset="0"/>
              <a:cs typeface="Times New Roman" panose="02020603050405020304" charset="0"/>
            </a:endParaRPr>
          </a:p>
          <a:p>
            <a:pPr marL="1828800" lvl="4" indent="457200"/>
            <a:r>
              <a:rPr lang="en-US" altLang="en-US" sz="2000" b="1">
                <a:solidFill>
                  <a:schemeClr val="tx1"/>
                </a:solidFill>
                <a:uFillTx/>
                <a:latin typeface="Times New Roman" panose="02020603050405020304" charset="0"/>
                <a:ea typeface="+Основной текст (восточно-азиат" charset="0"/>
                <a:cs typeface="Times New Roman" panose="02020603050405020304" charset="0"/>
              </a:rPr>
              <a:t>для</a:t>
            </a:r>
            <a:r>
              <a:rPr lang="en-US" altLang="ru-RU" sz="2000" b="1">
                <a:solidFill>
                  <a:schemeClr val="tx1"/>
                </a:solidFill>
                <a:uFillTx/>
                <a:latin typeface="Times New Roman" panose="02020603050405020304" charset="0"/>
                <a:ea typeface="+Основной текст (восточно-азиат" charset="0"/>
                <a:cs typeface="Times New Roman" panose="02020603050405020304" charset="0"/>
              </a:rPr>
              <a:t> </a:t>
            </a:r>
            <a:r>
              <a:rPr lang="en-US" altLang="en-US" sz="2000" b="1">
                <a:solidFill>
                  <a:schemeClr val="tx1"/>
                </a:solidFill>
                <a:uFillTx/>
                <a:latin typeface="Times New Roman" panose="02020603050405020304" charset="0"/>
                <a:ea typeface="+Основной текст (восточно-азиат" charset="0"/>
                <a:cs typeface="Times New Roman" panose="02020603050405020304" charset="0"/>
              </a:rPr>
              <a:t>него</a:t>
            </a:r>
            <a:r>
              <a:rPr lang="en-US" altLang="ru-RU" sz="2000" b="1">
                <a:solidFill>
                  <a:schemeClr val="tx1"/>
                </a:solidFill>
                <a:uFillTx/>
                <a:latin typeface="Times New Roman" panose="02020603050405020304" charset="0"/>
                <a:ea typeface="+Основной текст (восточно-азиат" charset="0"/>
                <a:cs typeface="Times New Roman" panose="02020603050405020304" charset="0"/>
              </a:rPr>
              <a:t> </a:t>
            </a:r>
            <a:r>
              <a:rPr lang="en-US" altLang="en-US" sz="2000" b="1">
                <a:solidFill>
                  <a:schemeClr val="tx1"/>
                </a:solidFill>
                <a:uFillTx/>
                <a:latin typeface="Times New Roman" panose="02020603050405020304" charset="0"/>
                <a:ea typeface="+Основной текст (восточно-азиат" charset="0"/>
                <a:cs typeface="Times New Roman" panose="02020603050405020304" charset="0"/>
              </a:rPr>
              <a:t>интересным</a:t>
            </a:r>
            <a:r>
              <a:rPr lang="en-US" altLang="ru-RU" sz="2000" b="1">
                <a:solidFill>
                  <a:schemeClr val="tx1"/>
                </a:solidFill>
                <a:uFillTx/>
                <a:latin typeface="Times New Roman" panose="02020603050405020304" charset="0"/>
                <a:ea typeface="+Основной текст (восточно-азиат" charset="0"/>
                <a:cs typeface="Times New Roman" panose="02020603050405020304" charset="0"/>
              </a:rPr>
              <a:t>"</a:t>
            </a:r>
            <a:r>
              <a:rPr lang="ru-RU" altLang="en-US" sz="2000" b="1">
                <a:solidFill>
                  <a:schemeClr val="tx1"/>
                </a:solidFill>
                <a:uFillTx/>
                <a:latin typeface="Times New Roman" panose="02020603050405020304" charset="0"/>
                <a:ea typeface="+Основной текст (восточно-азиат" charset="0"/>
                <a:cs typeface="Times New Roman" panose="02020603050405020304" charset="0"/>
              </a:rPr>
              <a:t>.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pPr algn="r"/>
            <a:endParaRPr lang="ru-RU" altLang="en-US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r"/>
            <a:r>
              <a:rPr lang="ru-RU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В.А. Сухомлинский 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pPr algn="r"/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pPr algn="r"/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pPr algn="r"/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pPr algn="r"/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pPr algn="r"/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pPr algn="r"/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pPr algn="r"/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pPr algn="r"/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pPr algn="r"/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pPr algn="r"/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pPr algn="r"/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pPr algn="r"/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pPr algn="r"/>
            <a:endParaRPr lang="en-US" altLang="ru-RU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ru-RU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ru-RU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0460" y="1343025"/>
            <a:ext cx="2606040" cy="302514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3" name="Замещающий 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35D0BD1-C0CA-7E42-AF30-540D025336E1}" type="slidenum">
              <a:rPr lang="ru-RU" smtClean="0"/>
            </a:fld>
            <a:endParaRPr lang="ru-RU"/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3729355" y="1567815"/>
            <a:ext cx="8041640" cy="45739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just"/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«Путешествуя»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к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истокам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слова</a:t>
            </a:r>
            <a:r>
              <a:rPr lang="ru-RU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,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открывал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ребятам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глаза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на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красоту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мира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и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в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то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же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время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стремился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донести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до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детского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сердца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музыку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слова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.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Я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добивался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того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чтобы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слово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было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для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ребенка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не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просто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обозначением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вещи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предмета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явления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но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несло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в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себе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эмоциональную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окраску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—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свой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аромат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тончайшие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оттенки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.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Важно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было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чтобы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дети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вслушивались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в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слово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как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в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чудесную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мелодию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чтобы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красота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слова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и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красота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той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частицы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мира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которую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это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слово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отражает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пробуждала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интерес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к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тем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рисункам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которые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передают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музыку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звуков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человеческой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речи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—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к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буквам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.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Пока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ребенок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не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почувствовал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аромата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слова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не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увидел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его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тончайших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оттенков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—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нельзя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вообще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начинать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обучение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грамоте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и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если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учитель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делает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это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то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он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обрекает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дитя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на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тяжелый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труд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.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Процесс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обучения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ru-RU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...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будет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легким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при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условии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если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грамота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станет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для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детей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ярким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захватывающим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куском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жизни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наполнен</a:t>
            </a:r>
            <a:r>
              <a:rPr lang="ru-RU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н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ы</a:t>
            </a:r>
            <a:r>
              <a:rPr lang="ru-RU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м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живыми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образами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звуками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мелодиями</a:t>
            </a:r>
            <a:r>
              <a:rPr lang="ru-RU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...»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pPr algn="r"/>
            <a:r>
              <a:rPr lang="ru-RU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В.А. Сухомлинский «Сердце отдаю детям»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ru-RU" altLang="en-US"/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293370" y="1416685"/>
            <a:ext cx="3435350" cy="47205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ru-RU" altLang="en-US"/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7535" y="1617345"/>
            <a:ext cx="2697480" cy="36004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p>
            <a:pPr algn="ctr"/>
            <a:r>
              <a:rPr lang="ru-RU" altLang="en-US" sz="2800">
                <a:latin typeface="Times New Roman" panose="02020603050405020304" charset="0"/>
                <a:cs typeface="Times New Roman" panose="02020603050405020304" charset="0"/>
              </a:rPr>
              <a:t>Формирование познавательного интереса</a:t>
            </a:r>
            <a:endParaRPr lang="ru-RU" altLang="en-US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Замещающий 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35D0BD1-C0CA-7E42-AF30-540D025336E1}" type="slidenum">
              <a:rPr lang="ru-RU" smtClean="0"/>
            </a:fld>
            <a:endParaRPr lang="ru-RU"/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448310" y="1118870"/>
            <a:ext cx="11562715" cy="52901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>
              <a:buFont typeface="Wingdings" panose="05000000000000000000" charset="0"/>
              <a:buChar char="ü"/>
            </a:pPr>
            <a:endParaRPr lang="ru-RU" altLang="en-US" sz="2800"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>
              <a:buFont typeface="Wingdings" panose="05000000000000000000" charset="0"/>
              <a:buChar char="ü"/>
            </a:pPr>
            <a:r>
              <a:rPr lang="ru-RU" altLang="en-US" sz="2400">
                <a:latin typeface="Times New Roman" panose="02020603050405020304" charset="0"/>
                <a:cs typeface="Times New Roman" panose="02020603050405020304" charset="0"/>
              </a:rPr>
              <a:t>связь изучаемых явлений русского языка с жизнью</a:t>
            </a:r>
            <a:endParaRPr lang="ru-RU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>
              <a:buFont typeface="Wingdings" panose="05000000000000000000" charset="0"/>
              <a:buChar char="ü"/>
            </a:pPr>
            <a:endParaRPr lang="ru-RU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>
              <a:buFont typeface="Wingdings" panose="05000000000000000000" charset="0"/>
              <a:buChar char="ü"/>
            </a:pPr>
            <a:r>
              <a:rPr lang="ru-RU" altLang="en-US" sz="2400">
                <a:latin typeface="Times New Roman" panose="02020603050405020304" charset="0"/>
                <a:cs typeface="Times New Roman" panose="02020603050405020304" charset="0"/>
              </a:rPr>
              <a:t> создание проблемной ситуации</a:t>
            </a:r>
            <a:endParaRPr lang="ru-RU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indent="0">
              <a:buFont typeface="Wingdings" panose="05000000000000000000" charset="0"/>
              <a:buNone/>
            </a:pPr>
            <a:endParaRPr lang="ru-RU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>
              <a:buFont typeface="Wingdings" panose="05000000000000000000" charset="0"/>
              <a:buChar char="ü"/>
            </a:pPr>
            <a:r>
              <a:rPr lang="ru-RU" altLang="en-US" sz="2400">
                <a:latin typeface="Times New Roman" panose="02020603050405020304" charset="0"/>
                <a:cs typeface="Times New Roman" panose="02020603050405020304" charset="0"/>
              </a:rPr>
              <a:t> использование различных методик преподавания</a:t>
            </a:r>
            <a:endParaRPr lang="ru-RU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>
              <a:buFont typeface="Wingdings" panose="05000000000000000000" charset="0"/>
              <a:buChar char="ü"/>
            </a:pPr>
            <a:endParaRPr lang="ru-RU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>
              <a:buFont typeface="Wingdings" panose="05000000000000000000" charset="0"/>
              <a:buChar char="ü"/>
            </a:pPr>
            <a:r>
              <a:rPr lang="ru-RU" altLang="en-US" sz="2400">
                <a:latin typeface="Times New Roman" panose="02020603050405020304" charset="0"/>
                <a:cs typeface="Times New Roman" panose="02020603050405020304" charset="0"/>
              </a:rPr>
              <a:t> привлечение занимательных приемов; проведение познавательных игр, дискуссий; организация групповой, проектной работы</a:t>
            </a:r>
            <a:endParaRPr lang="ru-RU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>
              <a:buFont typeface="Wingdings" panose="05000000000000000000" charset="0"/>
              <a:buChar char="ü"/>
            </a:pPr>
            <a:endParaRPr lang="ru-RU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>
              <a:buFont typeface="Wingdings" panose="05000000000000000000" charset="0"/>
              <a:buChar char="ü"/>
            </a:pPr>
            <a:r>
              <a:rPr lang="ru-RU" altLang="en-US" sz="2400">
                <a:latin typeface="Times New Roman" panose="02020603050405020304" charset="0"/>
                <a:cs typeface="Times New Roman" panose="02020603050405020304" charset="0"/>
              </a:rPr>
              <a:t> ОБЯЗАТЕЛЬНО создание на уроке комфортной атмосферы (эрудиция, оптимизм, юмор, доброта, тактичность учителя)</a:t>
            </a:r>
            <a:endParaRPr lang="ru-RU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p>
            <a:pPr algn="ctr"/>
            <a:r>
              <a:rPr lang="ru-RU" alt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Формирование познавательного интереса.</a:t>
            </a:r>
            <a:br>
              <a:rPr lang="ru-RU" alt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ru-RU" alt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Тема «Наречие»</a:t>
            </a:r>
            <a:endParaRPr lang="ru-RU" altLang="en-US"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3" name="Замещающий 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35D0BD1-C0CA-7E42-AF30-540D025336E1}" type="slidenum">
              <a:rPr lang="ru-RU" smtClean="0"/>
            </a:fld>
            <a:endParaRPr lang="ru-RU"/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447675" y="1289050"/>
            <a:ext cx="11151235" cy="49466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ru-RU" altLang="en-US" sz="28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sz="2800">
                <a:latin typeface="Times New Roman" panose="02020603050405020304" charset="0"/>
                <a:cs typeface="Times New Roman" panose="02020603050405020304" charset="0"/>
              </a:rPr>
              <a:t>восвояси</a:t>
            </a:r>
            <a:endParaRPr lang="ru-RU" altLang="en-US" sz="280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lvl="1" indent="457200"/>
            <a:r>
              <a:rPr lang="ru-RU" altLang="en-US" sz="2800">
                <a:latin typeface="Times New Roman" panose="02020603050405020304" charset="0"/>
                <a:cs typeface="Times New Roman" panose="02020603050405020304" charset="0"/>
              </a:rPr>
              <a:t> исподлобья</a:t>
            </a:r>
            <a:endParaRPr lang="ru-RU" altLang="en-US" sz="2800">
              <a:latin typeface="Times New Roman" panose="02020603050405020304" charset="0"/>
              <a:cs typeface="Times New Roman" panose="02020603050405020304" charset="0"/>
            </a:endParaRPr>
          </a:p>
          <a:p>
            <a:pPr marL="1828800" lvl="4" indent="457200"/>
            <a:r>
              <a:rPr lang="ru-RU" altLang="en-US" sz="2800">
                <a:latin typeface="Times New Roman" panose="02020603050405020304" charset="0"/>
                <a:cs typeface="Times New Roman" panose="02020603050405020304" charset="0"/>
              </a:rPr>
              <a:t>  с бухты-барахты</a:t>
            </a:r>
            <a:endParaRPr lang="ru-RU" altLang="en-US" sz="2800">
              <a:latin typeface="Times New Roman" panose="02020603050405020304" charset="0"/>
              <a:cs typeface="Times New Roman" panose="02020603050405020304" charset="0"/>
            </a:endParaRPr>
          </a:p>
          <a:p>
            <a:pPr marL="3657600" lvl="8" indent="457200"/>
            <a:r>
              <a:rPr lang="ru-RU" altLang="en-US" sz="2800">
                <a:latin typeface="Times New Roman" panose="02020603050405020304" charset="0"/>
                <a:cs typeface="Times New Roman" panose="02020603050405020304" charset="0"/>
              </a:rPr>
              <a:t>      запанибрата</a:t>
            </a:r>
            <a:endParaRPr lang="ru-RU" altLang="en-US" sz="2800">
              <a:latin typeface="Times New Roman" panose="02020603050405020304" charset="0"/>
              <a:cs typeface="Times New Roman" panose="02020603050405020304" charset="0"/>
            </a:endParaRPr>
          </a:p>
          <a:p>
            <a:pPr marL="3657600" lvl="8" indent="457200"/>
            <a:r>
              <a:rPr lang="ru-RU" altLang="en-US" sz="2800">
                <a:latin typeface="Times New Roman" panose="02020603050405020304" charset="0"/>
                <a:cs typeface="Times New Roman" panose="02020603050405020304" charset="0"/>
              </a:rPr>
              <a:t>                       набекрень</a:t>
            </a:r>
            <a:endParaRPr lang="ru-RU" altLang="en-US" sz="2800">
              <a:latin typeface="Times New Roman" panose="02020603050405020304" charset="0"/>
              <a:cs typeface="Times New Roman" panose="02020603050405020304" charset="0"/>
            </a:endParaRPr>
          </a:p>
          <a:p>
            <a:pPr marL="3657600" lvl="8" indent="457200"/>
            <a:r>
              <a:rPr lang="ru-RU" altLang="en-US" sz="2800">
                <a:latin typeface="Times New Roman" panose="02020603050405020304" charset="0"/>
                <a:cs typeface="Times New Roman" panose="02020603050405020304" charset="0"/>
              </a:rPr>
              <a:t>                                     насмарку</a:t>
            </a:r>
            <a:endParaRPr lang="ru-RU" altLang="en-US" sz="2800">
              <a:latin typeface="Times New Roman" panose="02020603050405020304" charset="0"/>
              <a:cs typeface="Times New Roman" panose="02020603050405020304" charset="0"/>
            </a:endParaRPr>
          </a:p>
          <a:p>
            <a:pPr marL="3657600" lvl="8" indent="457200"/>
            <a:r>
              <a:rPr lang="ru-RU" altLang="en-US" sz="2800">
                <a:latin typeface="Times New Roman" panose="02020603050405020304" charset="0"/>
                <a:cs typeface="Times New Roman" panose="02020603050405020304" charset="0"/>
              </a:rPr>
              <a:t>                                                 понарошку</a:t>
            </a:r>
            <a:endParaRPr lang="ru-RU" altLang="en-US" sz="2800">
              <a:latin typeface="Times New Roman" panose="02020603050405020304" charset="0"/>
              <a:cs typeface="Times New Roman" panose="02020603050405020304" charset="0"/>
            </a:endParaRPr>
          </a:p>
          <a:p>
            <a:pPr marL="3657600" lvl="8" indent="457200"/>
            <a:r>
              <a:rPr lang="ru-RU" altLang="en-US" sz="2800">
                <a:latin typeface="Times New Roman" panose="02020603050405020304" charset="0"/>
                <a:cs typeface="Times New Roman" panose="02020603050405020304" charset="0"/>
              </a:rPr>
              <a:t>                                                                вдрызг</a:t>
            </a:r>
            <a:endParaRPr lang="ru-RU" altLang="en-US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p>
            <a:pPr algn="ctr"/>
            <a:r>
              <a:rPr lang="ru-RU" alt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Формирование познавательного интереса.</a:t>
            </a:r>
            <a:br>
              <a:rPr lang="ru-RU" alt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ru-RU" alt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Тема «Глагол»</a:t>
            </a:r>
            <a:endParaRPr lang="ru-RU" altLang="en-US"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3" name="Замещающий 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35D0BD1-C0CA-7E42-AF30-540D025336E1}" type="slidenum">
              <a:rPr lang="ru-RU" smtClean="0"/>
            </a:fld>
            <a:endParaRPr lang="ru-RU"/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3430" y="1170305"/>
            <a:ext cx="10806430" cy="519176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p>
            <a:pPr algn="ctr"/>
            <a:r>
              <a:rPr lang="ru-RU" alt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Формирование познавательного интереса.</a:t>
            </a:r>
            <a:br>
              <a:rPr lang="ru-RU" alt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ru-RU" alt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Тема «Словообразование»</a:t>
            </a:r>
            <a:endParaRPr lang="ru-RU" altLang="en-US"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3" name="Замещающий 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35D0BD1-C0CA-7E42-AF30-540D025336E1}" type="slidenum">
              <a:rPr lang="ru-RU" smtClean="0"/>
            </a:fld>
            <a:endParaRPr lang="ru-RU"/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447675" y="1347470"/>
            <a:ext cx="11293475" cy="97866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ru-RU" altLang="en-US" sz="2400">
                <a:latin typeface="Times New Roman" panose="02020603050405020304" charset="0"/>
                <a:cs typeface="Times New Roman" panose="02020603050405020304" charset="0"/>
              </a:rPr>
              <a:t>Людмила Петрушевская «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П</a:t>
            </a:r>
            <a:r>
              <a:rPr lang="ru-RU" altLang="en-US" sz="2400">
                <a:latin typeface="Times New Roman" panose="02020603050405020304" charset="0"/>
                <a:cs typeface="Times New Roman" panose="02020603050405020304" charset="0"/>
              </a:rPr>
              <a:t>уськи бятые»</a:t>
            </a: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 («Литературная газета», 1984 г., № 27)</a:t>
            </a:r>
            <a:endParaRPr lang="en-US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ru-RU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                            </a:t>
            </a:r>
            <a:endParaRPr lang="en-US" altLang="ru-RU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en-US">
                <a:ln>
                  <a:solidFill>
                    <a:sysClr val="windowText" lastClr="000000"/>
                  </a:solidFill>
                </a:ln>
                <a:latin typeface="Times New Roman" panose="02020603050405020304" charset="0"/>
                <a:cs typeface="Times New Roman" panose="02020603050405020304" charset="0"/>
              </a:rPr>
              <a:t>Сяпала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Калуша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с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к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алушатами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по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напушке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И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n>
                  <a:solidFill>
                    <a:sysClr val="windowText" lastClr="000000"/>
                  </a:solidFill>
                </a:ln>
                <a:latin typeface="Times New Roman" panose="02020603050405020304" charset="0"/>
                <a:cs typeface="Times New Roman" panose="02020603050405020304" charset="0"/>
              </a:rPr>
              <a:t>увазила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Бутявку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и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n>
                  <a:solidFill>
                    <a:sysClr val="windowText" lastClr="000000"/>
                  </a:solidFill>
                </a:ln>
                <a:latin typeface="Times New Roman" panose="02020603050405020304" charset="0"/>
                <a:cs typeface="Times New Roman" panose="02020603050405020304" charset="0"/>
              </a:rPr>
              <a:t>волит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:</a:t>
            </a:r>
            <a:endParaRPr lang="en-US" altLang="ru-RU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   -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Калушата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!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Калушаточки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!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Бутявка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!</a:t>
            </a:r>
            <a:endParaRPr lang="en-US" altLang="ru-RU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  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Калушата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n>
                  <a:solidFill>
                    <a:sysClr val="windowText" lastClr="000000"/>
                  </a:solidFill>
                </a:ln>
                <a:latin typeface="Times New Roman" panose="02020603050405020304" charset="0"/>
                <a:cs typeface="Times New Roman" panose="02020603050405020304" charset="0"/>
              </a:rPr>
              <a:t>присяпали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и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Б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утявку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n>
                  <a:solidFill>
                    <a:sysClr val="windowText" lastClr="000000"/>
                  </a:solidFill>
                </a:ln>
                <a:latin typeface="Times New Roman" panose="02020603050405020304" charset="0"/>
                <a:cs typeface="Times New Roman" panose="02020603050405020304" charset="0"/>
              </a:rPr>
              <a:t>стрямкали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И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n>
                  <a:solidFill>
                    <a:sysClr val="windowText" lastClr="000000"/>
                  </a:solidFill>
                </a:ln>
                <a:latin typeface="Times New Roman" panose="02020603050405020304" charset="0"/>
                <a:cs typeface="Times New Roman" panose="02020603050405020304" charset="0"/>
              </a:rPr>
              <a:t>подудонились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ru-RU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  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А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Калуша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волит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:</a:t>
            </a:r>
            <a:endParaRPr lang="en-US" altLang="ru-RU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   -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Оее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!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Оее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!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Бутявка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-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то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некузявая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!</a:t>
            </a:r>
            <a:endParaRPr lang="en-US" altLang="ru-RU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  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Калушата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Б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утявку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n>
                  <a:solidFill>
                    <a:sysClr val="windowText" lastClr="000000"/>
                  </a:solidFill>
                </a:ln>
                <a:latin typeface="Times New Roman" panose="02020603050405020304" charset="0"/>
                <a:cs typeface="Times New Roman" panose="02020603050405020304" charset="0"/>
              </a:rPr>
              <a:t>вычучили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ru-RU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  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Бутявка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n>
                  <a:solidFill>
                    <a:sysClr val="windowText" lastClr="000000"/>
                  </a:solidFill>
                </a:ln>
                <a:latin typeface="Times New Roman" panose="02020603050405020304" charset="0"/>
                <a:cs typeface="Times New Roman" panose="02020603050405020304" charset="0"/>
              </a:rPr>
              <a:t>вздребезнулась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>
                <a:ln>
                  <a:solidFill>
                    <a:sysClr val="windowText" lastClr="000000"/>
                  </a:solidFill>
                </a:ln>
                <a:latin typeface="Times New Roman" panose="02020603050405020304" charset="0"/>
                <a:cs typeface="Times New Roman" panose="02020603050405020304" charset="0"/>
              </a:rPr>
              <a:t>сопритюкнулась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и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n>
                  <a:solidFill>
                    <a:sysClr val="windowText" lastClr="000000"/>
                  </a:solidFill>
                </a:ln>
                <a:latin typeface="Times New Roman" panose="02020603050405020304" charset="0"/>
                <a:cs typeface="Times New Roman" panose="02020603050405020304" charset="0"/>
              </a:rPr>
              <a:t>усяпала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с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напушки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ru-RU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  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А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Калуша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n>
                  <a:solidFill>
                    <a:sysClr val="windowText" lastClr="000000"/>
                  </a:solidFill>
                </a:ln>
                <a:latin typeface="Times New Roman" panose="02020603050405020304" charset="0"/>
                <a:cs typeface="Times New Roman" panose="02020603050405020304" charset="0"/>
              </a:rPr>
              <a:t>волит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калушатам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:</a:t>
            </a:r>
            <a:endParaRPr lang="en-US" altLang="ru-RU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   -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Калушаточки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! </a:t>
            </a: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Б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утявок</a:t>
            </a: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altLang="en-US">
                <a:ln>
                  <a:solidFill>
                    <a:sysClr val="windowText" lastClr="000000"/>
                  </a:solidFill>
                </a:ln>
                <a:latin typeface="Times New Roman" panose="02020603050405020304" charset="0"/>
                <a:cs typeface="Times New Roman" panose="02020603050405020304" charset="0"/>
              </a:rPr>
              <a:t>не трямкают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бутявки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дюбые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и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зюмо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-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зюмо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некузявые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ru-RU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От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бутявок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n>
                  <a:solidFill>
                    <a:sysClr val="windowText" lastClr="000000"/>
                  </a:solidFill>
                </a:ln>
                <a:latin typeface="Times New Roman" panose="02020603050405020304" charset="0"/>
                <a:cs typeface="Times New Roman" panose="02020603050405020304" charset="0"/>
              </a:rPr>
              <a:t>дудонятся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ru-RU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  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А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б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утявка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n>
                  <a:solidFill>
                    <a:sysClr val="windowText" lastClr="000000"/>
                  </a:solidFill>
                </a:ln>
                <a:latin typeface="Times New Roman" panose="02020603050405020304" charset="0"/>
                <a:cs typeface="Times New Roman" panose="02020603050405020304" charset="0"/>
              </a:rPr>
              <a:t>волит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за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напушкой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:</a:t>
            </a:r>
            <a:endParaRPr lang="en-US" altLang="ru-RU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   -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Калушата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n>
                  <a:solidFill>
                    <a:sysClr val="windowText" lastClr="000000"/>
                  </a:solidFill>
                </a:ln>
                <a:latin typeface="Times New Roman" panose="02020603050405020304" charset="0"/>
                <a:cs typeface="Times New Roman" panose="02020603050405020304" charset="0"/>
              </a:rPr>
              <a:t>подудонились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!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Зюмо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некузявые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!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Пуськи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бятые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!</a:t>
            </a:r>
            <a:endParaRPr lang="en-US" altLang="ru-RU"/>
          </a:p>
          <a:p>
            <a:endParaRPr lang="en-US" altLang="ru-RU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p>
            <a:pPr algn="ctr"/>
            <a:r>
              <a:rPr lang="ru-RU" altLang="en-US" sz="2800">
                <a:latin typeface="Times New Roman" panose="02020603050405020304" charset="0"/>
                <a:cs typeface="Times New Roman" panose="02020603050405020304" charset="0"/>
              </a:rPr>
              <a:t>Продолжение. Тема «Словообразование»</a:t>
            </a:r>
            <a:endParaRPr lang="ru-RU" altLang="en-US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Замещающий 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35D0BD1-C0CA-7E42-AF30-540D025336E1}" type="slidenum">
              <a:rPr lang="ru-RU" smtClean="0"/>
            </a:fld>
            <a:endParaRPr lang="ru-RU"/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3326765" y="1128395"/>
            <a:ext cx="7990205" cy="52774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457200" lvl="1" indent="457200" algn="l"/>
            <a:r>
              <a:rPr lang="en-US" altLang="en-US" sz="1600">
                <a:latin typeface="Times New Roman" panose="02020603050405020304" charset="0"/>
                <a:cs typeface="Times New Roman" panose="02020603050405020304" charset="0"/>
              </a:rPr>
              <a:t>Лялечку</a:t>
            </a:r>
            <a:r>
              <a:rPr lang="en-US" altLang="ru-RU" sz="16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>
                <a:latin typeface="Times New Roman" panose="02020603050405020304" charset="0"/>
                <a:cs typeface="Times New Roman" panose="02020603050405020304" charset="0"/>
              </a:rPr>
              <a:t>побрызгали</a:t>
            </a:r>
            <a:r>
              <a:rPr lang="en-US" altLang="ru-RU" sz="16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>
                <a:latin typeface="Times New Roman" panose="02020603050405020304" charset="0"/>
                <a:cs typeface="Times New Roman" panose="02020603050405020304" charset="0"/>
              </a:rPr>
              <a:t>духами</a:t>
            </a:r>
            <a:r>
              <a:rPr lang="en-US" altLang="ru-RU" sz="1600">
                <a:latin typeface="Times New Roman" panose="02020603050405020304" charset="0"/>
                <a:cs typeface="Times New Roman" panose="02020603050405020304" charset="0"/>
              </a:rPr>
              <a:t>:</a:t>
            </a:r>
            <a:endParaRPr lang="en-US" altLang="ru-RU" sz="16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ru-RU" sz="1600">
              <a:latin typeface="Times New Roman" panose="02020603050405020304" charset="0"/>
              <a:cs typeface="Times New Roman" panose="02020603050405020304" charset="0"/>
            </a:endParaRPr>
          </a:p>
          <a:p>
            <a:pPr indent="457200"/>
            <a:r>
              <a:rPr lang="en-US" altLang="en-US" sz="1600">
                <a:latin typeface="Times New Roman" panose="02020603050405020304" charset="0"/>
                <a:cs typeface="Times New Roman" panose="02020603050405020304" charset="0"/>
              </a:rPr>
              <a:t>Я</a:t>
            </a:r>
            <a:r>
              <a:rPr lang="en-US" altLang="ru-RU" sz="16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>
                <a:latin typeface="Times New Roman" panose="02020603050405020304" charset="0"/>
                <a:cs typeface="Times New Roman" panose="02020603050405020304" charset="0"/>
              </a:rPr>
              <a:t>вся</a:t>
            </a:r>
            <a:r>
              <a:rPr lang="en-US" altLang="ru-RU" sz="16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>
                <a:latin typeface="Times New Roman" panose="02020603050405020304" charset="0"/>
                <a:cs typeface="Times New Roman" panose="02020603050405020304" charset="0"/>
              </a:rPr>
              <a:t>такая</a:t>
            </a:r>
            <a:r>
              <a:rPr lang="en-US" altLang="ru-RU" sz="16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>
                <a:ln>
                  <a:solidFill>
                    <a:sysClr val="windowText" lastClr="000000"/>
                  </a:solidFill>
                </a:ln>
                <a:latin typeface="Times New Roman" panose="02020603050405020304" charset="0"/>
                <a:cs typeface="Times New Roman" panose="02020603050405020304" charset="0"/>
              </a:rPr>
              <a:t>пахлая</a:t>
            </a:r>
            <a:r>
              <a:rPr lang="en-US" altLang="ru-RU" sz="160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ru-RU" sz="1600">
              <a:latin typeface="Times New Roman" panose="02020603050405020304" charset="0"/>
              <a:cs typeface="Times New Roman" panose="02020603050405020304" charset="0"/>
            </a:endParaRPr>
          </a:p>
          <a:p>
            <a:pPr indent="457200"/>
            <a:r>
              <a:rPr lang="en-US" altLang="en-US" sz="1600">
                <a:latin typeface="Times New Roman" panose="02020603050405020304" charset="0"/>
                <a:cs typeface="Times New Roman" panose="02020603050405020304" charset="0"/>
              </a:rPr>
              <a:t>Я</a:t>
            </a:r>
            <a:r>
              <a:rPr lang="en-US" altLang="ru-RU" sz="16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>
                <a:latin typeface="Times New Roman" panose="02020603050405020304" charset="0"/>
                <a:cs typeface="Times New Roman" panose="02020603050405020304" charset="0"/>
              </a:rPr>
              <a:t>вся</a:t>
            </a:r>
            <a:r>
              <a:rPr lang="en-US" altLang="ru-RU" sz="16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>
                <a:latin typeface="Times New Roman" panose="02020603050405020304" charset="0"/>
                <a:cs typeface="Times New Roman" panose="02020603050405020304" charset="0"/>
              </a:rPr>
              <a:t>такая</a:t>
            </a:r>
            <a:r>
              <a:rPr lang="en-US" altLang="ru-RU" sz="16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>
                <a:ln>
                  <a:solidFill>
                    <a:sysClr val="windowText" lastClr="000000"/>
                  </a:solidFill>
                </a:ln>
                <a:latin typeface="Times New Roman" panose="02020603050405020304" charset="0"/>
                <a:cs typeface="Times New Roman" panose="02020603050405020304" charset="0"/>
              </a:rPr>
              <a:t>духлая</a:t>
            </a:r>
            <a:r>
              <a:rPr lang="en-US" altLang="ru-RU" sz="160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ru-RU" sz="16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ru-RU" sz="160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ru-RU" sz="1600">
              <a:latin typeface="Times New Roman" panose="02020603050405020304" charset="0"/>
              <a:cs typeface="Times New Roman" panose="02020603050405020304" charset="0"/>
            </a:endParaRPr>
          </a:p>
          <a:p>
            <a:pPr indent="457200"/>
            <a:r>
              <a:rPr lang="en-US" altLang="en-US" sz="1600">
                <a:latin typeface="Times New Roman" panose="02020603050405020304" charset="0"/>
                <a:cs typeface="Times New Roman" panose="02020603050405020304" charset="0"/>
              </a:rPr>
              <a:t>И</a:t>
            </a:r>
            <a:r>
              <a:rPr lang="en-US" altLang="ru-RU" sz="16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>
                <a:latin typeface="Times New Roman" panose="02020603050405020304" charset="0"/>
                <a:cs typeface="Times New Roman" panose="02020603050405020304" charset="0"/>
              </a:rPr>
              <a:t>вертится</a:t>
            </a:r>
            <a:r>
              <a:rPr lang="en-US" altLang="ru-RU" sz="16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>
                <a:latin typeface="Times New Roman" panose="02020603050405020304" charset="0"/>
                <a:cs typeface="Times New Roman" panose="02020603050405020304" charset="0"/>
              </a:rPr>
              <a:t>у</a:t>
            </a:r>
            <a:r>
              <a:rPr lang="en-US" altLang="ru-RU" sz="16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>
                <a:latin typeface="Times New Roman" panose="02020603050405020304" charset="0"/>
                <a:cs typeface="Times New Roman" panose="02020603050405020304" charset="0"/>
              </a:rPr>
              <a:t>зеркала</a:t>
            </a:r>
            <a:r>
              <a:rPr lang="en-US" altLang="ru-RU" sz="160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ru-RU" sz="16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ru-RU" sz="1600">
              <a:latin typeface="Times New Roman" panose="02020603050405020304" charset="0"/>
              <a:cs typeface="Times New Roman" panose="02020603050405020304" charset="0"/>
            </a:endParaRPr>
          </a:p>
          <a:p>
            <a:pPr indent="457200"/>
            <a:r>
              <a:rPr lang="en-US" altLang="ru-RU" sz="1600">
                <a:latin typeface="Times New Roman" panose="02020603050405020304" charset="0"/>
                <a:cs typeface="Times New Roman" panose="02020603050405020304" charset="0"/>
              </a:rPr>
              <a:t>– </a:t>
            </a:r>
            <a:r>
              <a:rPr lang="en-US" altLang="en-US" sz="1600">
                <a:latin typeface="Times New Roman" panose="02020603050405020304" charset="0"/>
                <a:cs typeface="Times New Roman" panose="02020603050405020304" charset="0"/>
              </a:rPr>
              <a:t>Я</a:t>
            </a:r>
            <a:r>
              <a:rPr lang="en-US" altLang="ru-RU" sz="160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>
                <a:latin typeface="Times New Roman" panose="02020603050405020304" charset="0"/>
                <a:cs typeface="Times New Roman" panose="02020603050405020304" charset="0"/>
              </a:rPr>
              <a:t>мамочка</a:t>
            </a:r>
            <a:r>
              <a:rPr lang="en-US" altLang="ru-RU" sz="160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>
                <a:ln>
                  <a:solidFill>
                    <a:sysClr val="windowText" lastClr="000000"/>
                  </a:solidFill>
                </a:ln>
                <a:latin typeface="Times New Roman" panose="02020603050405020304" charset="0"/>
                <a:cs typeface="Times New Roman" panose="02020603050405020304" charset="0"/>
              </a:rPr>
              <a:t>красавлюсь</a:t>
            </a:r>
            <a:r>
              <a:rPr lang="en-US" altLang="ru-RU" sz="1600">
                <a:latin typeface="Times New Roman" panose="02020603050405020304" charset="0"/>
                <a:cs typeface="Times New Roman" panose="02020603050405020304" charset="0"/>
              </a:rPr>
              <a:t>!</a:t>
            </a:r>
            <a:endParaRPr lang="en-US" altLang="ru-RU" sz="1600">
              <a:latin typeface="Times New Roman" panose="02020603050405020304" charset="0"/>
              <a:cs typeface="Times New Roman" panose="02020603050405020304" charset="0"/>
            </a:endParaRPr>
          </a:p>
          <a:p>
            <a:pPr indent="457200"/>
            <a:endParaRPr lang="en-US" altLang="ru-RU" sz="160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lvl="1" indent="457200"/>
            <a:r>
              <a:rPr lang="ru-RU" altLang="en-US" sz="1600">
                <a:latin typeface="Times New Roman" panose="02020603050405020304" charset="0"/>
                <a:cs typeface="Times New Roman" panose="02020603050405020304" charset="0"/>
              </a:rPr>
              <a:t>***</a:t>
            </a:r>
            <a:endParaRPr lang="ru-RU" altLang="en-US" sz="160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lvl="1" indent="457200"/>
            <a:r>
              <a:rPr lang="en-US" altLang="ru-RU" sz="1600">
                <a:latin typeface="Times New Roman" panose="02020603050405020304" charset="0"/>
                <a:cs typeface="Times New Roman" panose="02020603050405020304" charset="0"/>
              </a:rPr>
              <a:t>– </a:t>
            </a:r>
            <a:r>
              <a:rPr lang="en-US" altLang="en-US" sz="1600">
                <a:latin typeface="Times New Roman" panose="02020603050405020304" charset="0"/>
                <a:cs typeface="Times New Roman" panose="02020603050405020304" charset="0"/>
              </a:rPr>
              <a:t>Мама</a:t>
            </a:r>
            <a:r>
              <a:rPr lang="en-US" altLang="ru-RU" sz="160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>
                <a:latin typeface="Times New Roman" panose="02020603050405020304" charset="0"/>
                <a:cs typeface="Times New Roman" panose="02020603050405020304" charset="0"/>
              </a:rPr>
              <a:t>скомандуй</a:t>
            </a:r>
            <a:r>
              <a:rPr lang="en-US" altLang="ru-RU" sz="1600"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altLang="en-US" sz="1600">
                <a:latin typeface="Times New Roman" panose="02020603050405020304" charset="0"/>
                <a:cs typeface="Times New Roman" panose="02020603050405020304" charset="0"/>
              </a:rPr>
              <a:t>«</a:t>
            </a:r>
            <a:r>
              <a:rPr lang="en-US" altLang="en-US" sz="1600">
                <a:latin typeface="Times New Roman" panose="02020603050405020304" charset="0"/>
                <a:cs typeface="Times New Roman" panose="02020603050405020304" charset="0"/>
              </a:rPr>
              <a:t>К</a:t>
            </a:r>
            <a:r>
              <a:rPr lang="en-US" altLang="ru-RU" sz="16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>
                <a:ln>
                  <a:solidFill>
                    <a:sysClr val="windowText" lastClr="000000"/>
                  </a:solidFill>
                </a:ln>
                <a:latin typeface="Times New Roman" panose="02020603050405020304" charset="0"/>
                <a:cs typeface="Times New Roman" panose="02020603050405020304" charset="0"/>
              </a:rPr>
              <a:t>нырьбе</a:t>
            </a:r>
            <a:r>
              <a:rPr lang="en-US" altLang="ru-RU" sz="16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>
                <a:latin typeface="Times New Roman" panose="02020603050405020304" charset="0"/>
                <a:cs typeface="Times New Roman" panose="02020603050405020304" charset="0"/>
              </a:rPr>
              <a:t>приготовиться</a:t>
            </a:r>
            <a:r>
              <a:rPr lang="en-US" altLang="ru-RU" sz="1600">
                <a:latin typeface="Times New Roman" panose="02020603050405020304" charset="0"/>
                <a:cs typeface="Times New Roman" panose="02020603050405020304" charset="0"/>
              </a:rPr>
              <a:t>!</a:t>
            </a:r>
            <a:r>
              <a:rPr lang="en-US" altLang="en-US" sz="1600">
                <a:latin typeface="Times New Roman" panose="02020603050405020304" charset="0"/>
                <a:cs typeface="Times New Roman" panose="02020603050405020304" charset="0"/>
              </a:rPr>
              <a:t>»</a:t>
            </a:r>
            <a:endParaRPr lang="en-US" altLang="en-US" sz="1600">
              <a:latin typeface="Times New Roman" panose="02020603050405020304" charset="0"/>
              <a:cs typeface="Times New Roman" panose="02020603050405020304" charset="0"/>
            </a:endParaRPr>
          </a:p>
          <a:p>
            <a:pPr indent="457200"/>
            <a:endParaRPr lang="ru-RU" altLang="en-US" sz="16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914400" lvl="2" indent="457200"/>
            <a:r>
              <a:rPr lang="ru-RU" altLang="en-US" sz="1600">
                <a:latin typeface="Times New Roman" panose="02020603050405020304" charset="0"/>
                <a:cs typeface="Times New Roman" panose="02020603050405020304" charset="0"/>
                <a:sym typeface="+mn-ea"/>
              </a:rPr>
              <a:t>***</a:t>
            </a:r>
            <a:endParaRPr lang="ru-RU" altLang="en-US" sz="16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914400" lvl="2" indent="457200"/>
            <a:r>
              <a:rPr lang="ru-RU" altLang="en-US" sz="1600">
                <a:latin typeface="Times New Roman" panose="02020603050405020304" charset="0"/>
                <a:cs typeface="Times New Roman" panose="02020603050405020304" charset="0"/>
                <a:sym typeface="+mn-ea"/>
              </a:rPr>
              <a:t>- </a:t>
            </a:r>
            <a:r>
              <a:rPr lang="en-US" altLang="en-US" sz="1600">
                <a:latin typeface="Times New Roman" panose="02020603050405020304" charset="0"/>
                <a:cs typeface="Times New Roman" panose="02020603050405020304" charset="0"/>
              </a:rPr>
              <a:t>Дай</a:t>
            </a:r>
            <a:r>
              <a:rPr lang="en-US" altLang="ru-RU" sz="16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>
                <a:latin typeface="Times New Roman" panose="02020603050405020304" charset="0"/>
                <a:cs typeface="Times New Roman" panose="02020603050405020304" charset="0"/>
              </a:rPr>
              <a:t>мне</a:t>
            </a:r>
            <a:r>
              <a:rPr lang="en-US" altLang="ru-RU" sz="16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>
                <a:latin typeface="Times New Roman" panose="02020603050405020304" charset="0"/>
                <a:cs typeface="Times New Roman" panose="02020603050405020304" charset="0"/>
              </a:rPr>
              <a:t>нитку</a:t>
            </a:r>
            <a:r>
              <a:rPr lang="en-US" altLang="ru-RU" sz="160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>
                <a:latin typeface="Times New Roman" panose="02020603050405020304" charset="0"/>
                <a:cs typeface="Times New Roman" panose="02020603050405020304" charset="0"/>
              </a:rPr>
              <a:t>я</a:t>
            </a:r>
            <a:r>
              <a:rPr lang="en-US" altLang="ru-RU" sz="16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>
                <a:latin typeface="Times New Roman" panose="02020603050405020304" charset="0"/>
                <a:cs typeface="Times New Roman" panose="02020603050405020304" charset="0"/>
              </a:rPr>
              <a:t>буду</a:t>
            </a:r>
            <a:r>
              <a:rPr lang="en-US" altLang="ru-RU" sz="16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нанитывать</a:t>
            </a:r>
            <a:r>
              <a:rPr lang="en-US" altLang="ru-RU" sz="16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>
                <a:latin typeface="Times New Roman" panose="02020603050405020304" charset="0"/>
                <a:cs typeface="Times New Roman" panose="02020603050405020304" charset="0"/>
              </a:rPr>
              <a:t>бусы</a:t>
            </a:r>
            <a:r>
              <a:rPr lang="en-US" altLang="ru-RU" sz="160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ru-RU" sz="160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lvl="1" indent="457200"/>
            <a:endParaRPr lang="ru-RU" altLang="en-US" sz="1600">
              <a:latin typeface="Times New Roman" panose="02020603050405020304" charset="0"/>
              <a:cs typeface="Times New Roman" panose="02020603050405020304" charset="0"/>
            </a:endParaRPr>
          </a:p>
          <a:p>
            <a:pPr marL="1371600" lvl="3" indent="457200"/>
            <a:r>
              <a:rPr lang="ru-RU" altLang="en-US" sz="1600">
                <a:latin typeface="Times New Roman" panose="02020603050405020304" charset="0"/>
                <a:cs typeface="Times New Roman" panose="02020603050405020304" charset="0"/>
              </a:rPr>
              <a:t>***</a:t>
            </a:r>
            <a:endParaRPr lang="ru-RU" altLang="en-US" sz="1600">
              <a:latin typeface="Times New Roman" panose="02020603050405020304" charset="0"/>
              <a:cs typeface="Times New Roman" panose="02020603050405020304" charset="0"/>
            </a:endParaRPr>
          </a:p>
          <a:p>
            <a:pPr marL="1371600" lvl="3" indent="457200"/>
            <a:r>
              <a:rPr lang="en-US" altLang="ru-RU" sz="1600">
                <a:latin typeface="Times New Roman" panose="02020603050405020304" charset="0"/>
                <a:cs typeface="Times New Roman" panose="02020603050405020304" charset="0"/>
              </a:rPr>
              <a:t>– </a:t>
            </a:r>
            <a:r>
              <a:rPr lang="en-US" altLang="en-US" sz="1600">
                <a:latin typeface="Times New Roman" panose="02020603050405020304" charset="0"/>
                <a:cs typeface="Times New Roman" panose="02020603050405020304" charset="0"/>
              </a:rPr>
              <a:t>Мама</a:t>
            </a:r>
            <a:r>
              <a:rPr lang="en-US" altLang="ru-RU" sz="160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>
                <a:latin typeface="Times New Roman" panose="02020603050405020304" charset="0"/>
                <a:cs typeface="Times New Roman" panose="02020603050405020304" charset="0"/>
              </a:rPr>
              <a:t>смотри</a:t>
            </a:r>
            <a:r>
              <a:rPr lang="en-US" altLang="ru-RU" sz="160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>
                <a:latin typeface="Times New Roman" panose="02020603050405020304" charset="0"/>
                <a:cs typeface="Times New Roman" panose="02020603050405020304" charset="0"/>
              </a:rPr>
              <a:t>петух</a:t>
            </a:r>
            <a:r>
              <a:rPr lang="en-US" altLang="ru-RU" sz="16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>
                <a:latin typeface="Times New Roman" panose="02020603050405020304" charset="0"/>
                <a:cs typeface="Times New Roman" panose="02020603050405020304" charset="0"/>
              </a:rPr>
              <a:t>без</a:t>
            </a:r>
            <a:r>
              <a:rPr lang="en-US" altLang="ru-RU" sz="16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>
                <a:ln>
                  <a:solidFill>
                    <a:sysClr val="windowText" lastClr="000000"/>
                  </a:solidFill>
                </a:ln>
                <a:latin typeface="Times New Roman" panose="02020603050405020304" charset="0"/>
                <a:cs typeface="Times New Roman" panose="02020603050405020304" charset="0"/>
              </a:rPr>
              <a:t>гребеха</a:t>
            </a:r>
            <a:r>
              <a:rPr lang="en-US" altLang="ru-RU" sz="160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ru-RU" sz="1600">
              <a:latin typeface="Times New Roman" panose="02020603050405020304" charset="0"/>
              <a:cs typeface="Times New Roman" panose="02020603050405020304" charset="0"/>
            </a:endParaRPr>
          </a:p>
          <a:p>
            <a:pPr marL="914400" lvl="2" indent="457200"/>
            <a:endParaRPr lang="ru-RU" altLang="en-US" sz="1600">
              <a:latin typeface="Times New Roman" panose="02020603050405020304" charset="0"/>
              <a:cs typeface="Times New Roman" panose="02020603050405020304" charset="0"/>
            </a:endParaRPr>
          </a:p>
          <a:p>
            <a:pPr marL="1828800" lvl="4" indent="457200"/>
            <a:r>
              <a:rPr lang="ru-RU" altLang="en-US" sz="1600">
                <a:latin typeface="Times New Roman" panose="02020603050405020304" charset="0"/>
                <a:cs typeface="Times New Roman" panose="02020603050405020304" charset="0"/>
              </a:rPr>
              <a:t>***</a:t>
            </a:r>
            <a:endParaRPr lang="ru-RU" altLang="en-US" sz="1600">
              <a:latin typeface="Times New Roman" panose="02020603050405020304" charset="0"/>
              <a:cs typeface="Times New Roman" panose="02020603050405020304" charset="0"/>
            </a:endParaRPr>
          </a:p>
          <a:p>
            <a:pPr marL="1828800" lvl="4" indent="457200"/>
            <a:r>
              <a:rPr lang="en-US" altLang="ru-RU" sz="1600">
                <a:latin typeface="Times New Roman" panose="02020603050405020304" charset="0"/>
                <a:cs typeface="Times New Roman" panose="02020603050405020304" charset="0"/>
              </a:rPr>
              <a:t>– </a:t>
            </a:r>
            <a:r>
              <a:rPr lang="en-US" altLang="en-US" sz="1600">
                <a:latin typeface="Times New Roman" panose="02020603050405020304" charset="0"/>
                <a:cs typeface="Times New Roman" panose="02020603050405020304" charset="0"/>
              </a:rPr>
              <a:t>Мы</a:t>
            </a:r>
            <a:r>
              <a:rPr lang="en-US" altLang="ru-RU" sz="16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>
                <a:latin typeface="Times New Roman" panose="02020603050405020304" charset="0"/>
                <a:cs typeface="Times New Roman" panose="02020603050405020304" charset="0"/>
              </a:rPr>
              <a:t>хорошо</a:t>
            </a:r>
            <a:r>
              <a:rPr lang="en-US" altLang="ru-RU" sz="16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>
                <a:latin typeface="Times New Roman" panose="02020603050405020304" charset="0"/>
                <a:cs typeface="Times New Roman" panose="02020603050405020304" charset="0"/>
              </a:rPr>
              <a:t>купались</a:t>
            </a:r>
            <a:r>
              <a:rPr lang="en-US" altLang="ru-RU" sz="160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1600">
                <a:latin typeface="Times New Roman" panose="02020603050405020304" charset="0"/>
                <a:cs typeface="Times New Roman" panose="02020603050405020304" charset="0"/>
              </a:rPr>
              <a:t>Такую</a:t>
            </a:r>
            <a:r>
              <a:rPr lang="en-US" altLang="ru-RU" sz="16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>
                <a:ln>
                  <a:solidFill>
                    <a:sysClr val="windowText" lastClr="000000"/>
                  </a:solidFill>
                </a:ln>
                <a:latin typeface="Times New Roman" panose="02020603050405020304" charset="0"/>
                <a:cs typeface="Times New Roman" panose="02020603050405020304" charset="0"/>
              </a:rPr>
              <a:t>брызгань</a:t>
            </a:r>
            <a:r>
              <a:rPr lang="en-US" altLang="ru-RU" sz="16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>
                <a:latin typeface="Times New Roman" panose="02020603050405020304" charset="0"/>
                <a:cs typeface="Times New Roman" panose="02020603050405020304" charset="0"/>
              </a:rPr>
              <a:t>подняли</a:t>
            </a:r>
            <a:r>
              <a:rPr lang="en-US" altLang="ru-RU" sz="1600">
                <a:latin typeface="Times New Roman" panose="02020603050405020304" charset="0"/>
                <a:cs typeface="Times New Roman" panose="02020603050405020304" charset="0"/>
              </a:rPr>
              <a:t>!</a:t>
            </a:r>
            <a:endParaRPr lang="en-US" altLang="ru-RU" sz="1600">
              <a:latin typeface="Times New Roman" panose="02020603050405020304" charset="0"/>
              <a:cs typeface="Times New Roman" panose="02020603050405020304" charset="0"/>
            </a:endParaRPr>
          </a:p>
          <a:p>
            <a:pPr marL="1371600" lvl="3" indent="457200"/>
            <a:endParaRPr lang="en-US" altLang="ru-RU" sz="1600">
              <a:latin typeface="Times New Roman" panose="02020603050405020304" charset="0"/>
              <a:cs typeface="Times New Roman" panose="02020603050405020304" charset="0"/>
            </a:endParaRPr>
          </a:p>
          <a:p>
            <a:pPr marL="1371600" lvl="3" indent="457200"/>
            <a:endParaRPr lang="en-US" altLang="ru-RU" sz="1600">
              <a:latin typeface="Times New Roman" panose="02020603050405020304" charset="0"/>
              <a:cs typeface="Times New Roman" panose="02020603050405020304" charset="0"/>
            </a:endParaRPr>
          </a:p>
          <a:p>
            <a:pPr marL="914400" lvl="2" indent="457200"/>
            <a:endParaRPr lang="en-US" altLang="ru-RU" sz="1600">
              <a:latin typeface="Times New Roman" panose="02020603050405020304" charset="0"/>
              <a:cs typeface="Times New Roman" panose="02020603050405020304" charset="0"/>
            </a:endParaRPr>
          </a:p>
          <a:p>
            <a:pPr marL="914400" lvl="2" indent="457200"/>
            <a:endParaRPr lang="en-US" altLang="ru-RU" sz="1600">
              <a:latin typeface="Times New Roman" panose="02020603050405020304" charset="0"/>
              <a:cs typeface="Times New Roman" panose="02020603050405020304" charset="0"/>
            </a:endParaRPr>
          </a:p>
          <a:p>
            <a:pPr indent="457200"/>
            <a:endParaRPr lang="en-US" altLang="ru-RU" sz="1600">
              <a:latin typeface="Times New Roman" panose="02020603050405020304" charset="0"/>
              <a:cs typeface="Times New Roman" panose="02020603050405020304" charset="0"/>
            </a:endParaRPr>
          </a:p>
          <a:p>
            <a:pPr indent="457200"/>
            <a:endParaRPr lang="en-US" altLang="ru-RU" sz="16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ru-RU" sz="16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ru-RU" sz="16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447040" y="1474470"/>
            <a:ext cx="2867025" cy="43980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ru-RU" altLang="en-US"/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5425" y="1474470"/>
            <a:ext cx="3101340" cy="4572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Gill Sans MT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4662</Words>
  <Application>WPS Presentation</Application>
  <PresentationFormat>Широкоэкранный</PresentationFormat>
  <Paragraphs>238</Paragraphs>
  <Slides>21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41" baseType="lpstr">
      <vt:lpstr>Arial</vt:lpstr>
      <vt:lpstr>SimSun</vt:lpstr>
      <vt:lpstr>Wingdings</vt:lpstr>
      <vt:lpstr>Circe Bold</vt:lpstr>
      <vt:lpstr>Yu Gothic UI</vt:lpstr>
      <vt:lpstr>Circe Light</vt:lpstr>
      <vt:lpstr>Yu Gothic UI Semilight</vt:lpstr>
      <vt:lpstr>Times New Roman</vt:lpstr>
      <vt:lpstr>+Основной текст (восточно-азиат</vt:lpstr>
      <vt:lpstr>Segoe Print</vt:lpstr>
      <vt:lpstr>Wingdings</vt:lpstr>
      <vt:lpstr>Corbel</vt:lpstr>
      <vt:lpstr>Microsoft YaHei</vt:lpstr>
      <vt:lpstr>Arial Unicode MS</vt:lpstr>
      <vt:lpstr>Calibri</vt:lpstr>
      <vt:lpstr>Circe Bold</vt:lpstr>
      <vt:lpstr>Montserrat</vt:lpstr>
      <vt:lpstr>Circe</vt:lpstr>
      <vt:lpstr>Gill Sans MT</vt:lpstr>
      <vt:lpstr>Тема Office</vt:lpstr>
      <vt:lpstr>PowerPoint 演示文稿</vt:lpstr>
      <vt:lpstr>PowerPoint 演示文稿</vt:lpstr>
      <vt:lpstr>PowerPoint 演示文稿</vt:lpstr>
      <vt:lpstr>PowerPoint 演示文稿</vt:lpstr>
      <vt:lpstr>Формирование познавательного интереса</vt:lpstr>
      <vt:lpstr>Формирование познавательного интереса. Тема «Наречие».</vt:lpstr>
      <vt:lpstr>Формирование познавательного интереса. Тема «Глагол».</vt:lpstr>
      <vt:lpstr>Формирование познавательного интереса. Тема «Словообразование».</vt:lpstr>
      <vt:lpstr>Продолжение. Тема «Словообразование».</vt:lpstr>
      <vt:lpstr>Продолжение следует. Словообразование.</vt:lpstr>
      <vt:lpstr>Словообразование + орфография</vt:lpstr>
      <vt:lpstr>Орфография</vt:lpstr>
      <vt:lpstr>Орфография. Тема «Н-НН в прилагательных». Игра «Грамматическое лото». </vt:lpstr>
      <vt:lpstr>Формирование познавательного интереса. Тема «Фразеология».</vt:lpstr>
      <vt:lpstr>Формирование познавательного интереса. Тема «Фонетика».</vt:lpstr>
      <vt:lpstr>Формирование познавательного интереса. Тема «Фонетика».</vt:lpstr>
      <vt:lpstr>Назывные предложения. От рутины к творчеству.</vt:lpstr>
      <vt:lpstr>Продолжение. Назывные предложения.</vt:lpstr>
      <vt:lpstr>Синквейн как способ высказаться.</vt:lpstr>
      <vt:lpstr>В заключение хочется сказать...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Khlop</cp:lastModifiedBy>
  <cp:revision>83</cp:revision>
  <dcterms:created xsi:type="dcterms:W3CDTF">2022-08-18T13:33:00Z</dcterms:created>
  <dcterms:modified xsi:type="dcterms:W3CDTF">2025-04-11T05:05:46Z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249744CB0F5446DEBF8FFA0D901BDEBE_13</vt:lpwstr>
  </property>
  <property fmtid="{D5CDD505-2E9C-101B-9397-08002B2CF9AE}" pid="3" name="KSOProductBuildVer">
    <vt:lpwstr>1049-12.2.0.20782</vt:lpwstr>
  </property>
</Properties>
</file>